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635" r:id="rId2"/>
    <p:sldId id="731" r:id="rId3"/>
    <p:sldId id="732" r:id="rId4"/>
    <p:sldId id="736" r:id="rId5"/>
    <p:sldId id="742" r:id="rId6"/>
    <p:sldId id="733" r:id="rId7"/>
    <p:sldId id="739" r:id="rId8"/>
    <p:sldId id="740" r:id="rId9"/>
    <p:sldId id="741" r:id="rId10"/>
    <p:sldId id="743" r:id="rId11"/>
    <p:sldId id="737" r:id="rId12"/>
    <p:sldId id="636" r:id="rId13"/>
    <p:sldId id="637" r:id="rId14"/>
    <p:sldId id="638" r:id="rId15"/>
    <p:sldId id="639" r:id="rId16"/>
    <p:sldId id="640" r:id="rId17"/>
    <p:sldId id="641" r:id="rId18"/>
    <p:sldId id="642" r:id="rId19"/>
    <p:sldId id="643" r:id="rId20"/>
    <p:sldId id="644" r:id="rId21"/>
    <p:sldId id="645" r:id="rId22"/>
    <p:sldId id="646" r:id="rId23"/>
    <p:sldId id="647" r:id="rId24"/>
    <p:sldId id="648" r:id="rId25"/>
    <p:sldId id="649" r:id="rId26"/>
    <p:sldId id="650" r:id="rId27"/>
    <p:sldId id="651" r:id="rId28"/>
    <p:sldId id="652" r:id="rId29"/>
    <p:sldId id="625" r:id="rId30"/>
    <p:sldId id="653" r:id="rId31"/>
    <p:sldId id="654" r:id="rId32"/>
    <p:sldId id="655" r:id="rId33"/>
    <p:sldId id="656" r:id="rId34"/>
    <p:sldId id="657" r:id="rId35"/>
    <p:sldId id="658" r:id="rId36"/>
    <p:sldId id="659" r:id="rId37"/>
    <p:sldId id="660" r:id="rId38"/>
    <p:sldId id="661" r:id="rId39"/>
    <p:sldId id="662" r:id="rId40"/>
    <p:sldId id="663" r:id="rId41"/>
    <p:sldId id="664" r:id="rId42"/>
    <p:sldId id="665" r:id="rId43"/>
    <p:sldId id="666" r:id="rId44"/>
    <p:sldId id="667" r:id="rId45"/>
    <p:sldId id="668" r:id="rId46"/>
    <p:sldId id="669" r:id="rId47"/>
    <p:sldId id="670" r:id="rId48"/>
    <p:sldId id="671" r:id="rId49"/>
    <p:sldId id="672" r:id="rId50"/>
    <p:sldId id="728" r:id="rId51"/>
    <p:sldId id="673" r:id="rId52"/>
    <p:sldId id="674" r:id="rId53"/>
    <p:sldId id="675" r:id="rId54"/>
    <p:sldId id="676" r:id="rId55"/>
    <p:sldId id="677" r:id="rId56"/>
    <p:sldId id="678" r:id="rId57"/>
    <p:sldId id="679" r:id="rId58"/>
    <p:sldId id="680" r:id="rId59"/>
    <p:sldId id="681" r:id="rId60"/>
    <p:sldId id="682" r:id="rId61"/>
    <p:sldId id="683" r:id="rId62"/>
    <p:sldId id="684" r:id="rId63"/>
    <p:sldId id="685" r:id="rId64"/>
    <p:sldId id="686" r:id="rId65"/>
    <p:sldId id="687" r:id="rId66"/>
    <p:sldId id="688" r:id="rId67"/>
    <p:sldId id="689" r:id="rId68"/>
    <p:sldId id="690" r:id="rId69"/>
    <p:sldId id="691" r:id="rId70"/>
    <p:sldId id="692" r:id="rId71"/>
    <p:sldId id="693" r:id="rId72"/>
    <p:sldId id="694" r:id="rId73"/>
    <p:sldId id="695" r:id="rId74"/>
    <p:sldId id="698" r:id="rId75"/>
    <p:sldId id="699" r:id="rId76"/>
    <p:sldId id="700" r:id="rId77"/>
    <p:sldId id="701" r:id="rId78"/>
    <p:sldId id="702" r:id="rId79"/>
    <p:sldId id="703" r:id="rId80"/>
    <p:sldId id="704" r:id="rId81"/>
    <p:sldId id="705" r:id="rId82"/>
    <p:sldId id="706" r:id="rId83"/>
    <p:sldId id="714" r:id="rId84"/>
    <p:sldId id="715" r:id="rId85"/>
    <p:sldId id="716" r:id="rId86"/>
    <p:sldId id="746" r:id="rId87"/>
    <p:sldId id="723" r:id="rId88"/>
    <p:sldId id="729" r:id="rId89"/>
    <p:sldId id="748" r:id="rId90"/>
    <p:sldId id="749" r:id="rId91"/>
    <p:sldId id="750" r:id="rId92"/>
    <p:sldId id="751" r:id="rId93"/>
    <p:sldId id="752" r:id="rId94"/>
    <p:sldId id="747" r:id="rId95"/>
    <p:sldId id="744" r:id="rId96"/>
    <p:sldId id="745" r:id="rId97"/>
    <p:sldId id="730" r:id="rId9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83E6"/>
    <a:srgbClr val="FFFF99"/>
    <a:srgbClr val="FFFFCC"/>
    <a:srgbClr val="ECF1FA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7" autoAdjust="0"/>
    <p:restoredTop sz="57624" autoAdjust="0"/>
  </p:normalViewPr>
  <p:slideViewPr>
    <p:cSldViewPr>
      <p:cViewPr varScale="1">
        <p:scale>
          <a:sx n="89" d="100"/>
          <a:sy n="89" d="100"/>
        </p:scale>
        <p:origin x="122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ivan\Desktop\ITAIPU\Tabela%20geral%20para%20os%20graficos.xls" TargetMode="External"/><Relationship Id="rId2" Type="http://schemas.openxmlformats.org/officeDocument/2006/relationships/image" Target="../media/image30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ivan\Desktop\ITAIPU\Tabela%20geral%20para%20os%20graficos.xls" TargetMode="External"/><Relationship Id="rId2" Type="http://schemas.openxmlformats.org/officeDocument/2006/relationships/image" Target="../media/image30.jpeg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ivan\Desktop\ITAIPU\Tabela%20geral%20para%20os%20graficos.xls" TargetMode="External"/><Relationship Id="rId2" Type="http://schemas.openxmlformats.org/officeDocument/2006/relationships/image" Target="../media/image30.jpeg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ivan\Desktop\ITAIPU\Tabela%20geral%20para%20os%20graficos.xls" TargetMode="External"/><Relationship Id="rId2" Type="http://schemas.openxmlformats.org/officeDocument/2006/relationships/image" Target="../media/image30.jpeg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TAMANHO DAS ÁREAS (HA)</a:t>
            </a:r>
          </a:p>
        </c:rich>
      </c:tx>
      <c:overlay val="0"/>
      <c:spPr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Pacurí!$A$37</c:f>
              <c:strCache>
                <c:ptCount val="1"/>
                <c:pt idx="0">
                  <c:v>TAMANHO DAS ÁREAS (HA)</c:v>
                </c:pt>
              </c:strCache>
            </c:strRef>
          </c:tx>
          <c:invertIfNegative val="0"/>
          <c:cat>
            <c:strRef>
              <c:f>Pacurí!$E$34:$E$39</c:f>
              <c:strCache>
                <c:ptCount val="6"/>
                <c:pt idx="0">
                  <c:v>não informado</c:v>
                </c:pt>
                <c:pt idx="1">
                  <c:v>0 a 5 ha</c:v>
                </c:pt>
                <c:pt idx="2">
                  <c:v>6 a 10 ha</c:v>
                </c:pt>
                <c:pt idx="3">
                  <c:v>11 a 15 ha</c:v>
                </c:pt>
                <c:pt idx="4">
                  <c:v>16 a 30 ha</c:v>
                </c:pt>
                <c:pt idx="5">
                  <c:v>acima de 30 ha</c:v>
                </c:pt>
              </c:strCache>
            </c:strRef>
          </c:cat>
          <c:val>
            <c:numRef>
              <c:f>Pacurí!$D$34:$D$39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804352"/>
        <c:axId val="138797688"/>
      </c:barChart>
      <c:catAx>
        <c:axId val="13880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38797688"/>
        <c:crosses val="autoZero"/>
        <c:auto val="1"/>
        <c:lblAlgn val="ctr"/>
        <c:lblOffset val="100"/>
        <c:noMultiLvlLbl val="0"/>
      </c:catAx>
      <c:valAx>
        <c:axId val="138797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38804352"/>
        <c:crosses val="autoZero"/>
        <c:crossBetween val="between"/>
      </c:valAx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en-US" sz="2400" cap="all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Tempo de </a:t>
            </a:r>
            <a:r>
              <a:rPr lang="en-US" sz="2400" cap="all" baseline="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Plantio</a:t>
            </a:r>
            <a:r>
              <a:rPr lang="en-US" sz="2400" cap="all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cap="all" baseline="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Direto</a:t>
            </a:r>
            <a:endParaRPr lang="en-US" sz="2400" cap="all" baseline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c:rich>
      </c:tx>
      <c:overlay val="0"/>
      <c:spPr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Pacurí!$M$2</c:f>
              <c:strCache>
                <c:ptCount val="1"/>
                <c:pt idx="0">
                  <c:v>Tempo de Plantio Direto</c:v>
                </c:pt>
              </c:strCache>
            </c:strRef>
          </c:tx>
          <c:invertIfNegative val="0"/>
          <c:cat>
            <c:strRef>
              <c:f>Pacurí!$M$35:$M$40</c:f>
              <c:strCache>
                <c:ptCount val="6"/>
                <c:pt idx="0">
                  <c:v>Não informado</c:v>
                </c:pt>
                <c:pt idx="1">
                  <c:v>0 e 5 anos</c:v>
                </c:pt>
                <c:pt idx="2">
                  <c:v>6 a 10 anos</c:v>
                </c:pt>
                <c:pt idx="3">
                  <c:v>11 a 15 anos</c:v>
                </c:pt>
                <c:pt idx="4">
                  <c:v>16 a 20 anos</c:v>
                </c:pt>
                <c:pt idx="5">
                  <c:v>convencional</c:v>
                </c:pt>
              </c:strCache>
            </c:strRef>
          </c:cat>
          <c:val>
            <c:numRef>
              <c:f>Pacurí!$L$35:$L$40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12</c:v>
                </c:pt>
                <c:pt idx="4">
                  <c:v>9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802392"/>
        <c:axId val="138802784"/>
      </c:barChart>
      <c:catAx>
        <c:axId val="138802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38802784"/>
        <c:crosses val="autoZero"/>
        <c:auto val="1"/>
        <c:lblAlgn val="ctr"/>
        <c:lblOffset val="100"/>
        <c:noMultiLvlLbl val="0"/>
      </c:catAx>
      <c:valAx>
        <c:axId val="138802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38802392"/>
        <c:crosses val="autoZero"/>
        <c:crossBetween val="between"/>
      </c:valAx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FREQÜÊNCIA DO PREPARO DE SOLO</a:t>
            </a:r>
            <a:endParaRPr lang="en-US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c:rich>
      </c:tx>
      <c:overlay val="0"/>
      <c:spPr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Pacurí!$Z$43</c:f>
              <c:strCache>
                <c:ptCount val="1"/>
                <c:pt idx="0">
                  <c:v>FREQÜÊNCIA DO PREPARO DE SOLO</c:v>
                </c:pt>
              </c:strCache>
            </c:strRef>
          </c:tx>
          <c:invertIfNegative val="0"/>
          <c:cat>
            <c:strRef>
              <c:f>Pacurí!$Z$34:$Z$40</c:f>
              <c:strCache>
                <c:ptCount val="7"/>
                <c:pt idx="0">
                  <c:v>não faz preparo</c:v>
                </c:pt>
                <c:pt idx="1">
                  <c:v>cabeceira</c:v>
                </c:pt>
                <c:pt idx="2">
                  <c:v>todo ano</c:v>
                </c:pt>
                <c:pt idx="3">
                  <c:v>cada 2 anos</c:v>
                </c:pt>
                <c:pt idx="4">
                  <c:v>cada 3 anos</c:v>
                </c:pt>
                <c:pt idx="5">
                  <c:v>cada 5 anos</c:v>
                </c:pt>
                <c:pt idx="6">
                  <c:v>As vezes</c:v>
                </c:pt>
              </c:strCache>
            </c:strRef>
          </c:cat>
          <c:val>
            <c:numRef>
              <c:f>Pacurí!$Y$34:$Y$40</c:f>
              <c:numCache>
                <c:formatCode>General</c:formatCode>
                <c:ptCount val="7"/>
                <c:pt idx="0">
                  <c:v>9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403320"/>
        <c:axId val="206404888"/>
      </c:barChart>
      <c:catAx>
        <c:axId val="206403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06404888"/>
        <c:crosses val="autoZero"/>
        <c:auto val="1"/>
        <c:lblAlgn val="ctr"/>
        <c:lblOffset val="100"/>
        <c:noMultiLvlLbl val="0"/>
      </c:catAx>
      <c:valAx>
        <c:axId val="206404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06403320"/>
        <c:crosses val="autoZero"/>
        <c:crossBetween val="between"/>
      </c:valAx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en-US" sz="2400" cap="all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Solo </a:t>
            </a:r>
            <a:r>
              <a:rPr lang="en-US" sz="2400" cap="all" baseline="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Sem</a:t>
            </a:r>
            <a:r>
              <a:rPr lang="en-US" sz="2400" cap="all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cap="all" baseline="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Cobertura</a:t>
            </a:r>
            <a:endParaRPr lang="en-US" sz="2400" cap="all" baseline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c:rich>
      </c:tx>
      <c:overlay val="0"/>
      <c:spPr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Pacurí!$AB$2</c:f>
              <c:strCache>
                <c:ptCount val="1"/>
                <c:pt idx="0">
                  <c:v>Solo Sem Cobertura</c:v>
                </c:pt>
              </c:strCache>
            </c:strRef>
          </c:tx>
          <c:invertIfNegative val="0"/>
          <c:cat>
            <c:strRef>
              <c:f>Pacurí!$AB$34:$AB$38</c:f>
              <c:strCache>
                <c:ptCount val="5"/>
                <c:pt idx="0">
                  <c:v>sempre coberto</c:v>
                </c:pt>
                <c:pt idx="1">
                  <c:v>1 mês</c:v>
                </c:pt>
                <c:pt idx="2">
                  <c:v>2 meses</c:v>
                </c:pt>
                <c:pt idx="3">
                  <c:v>mais de 2 meses</c:v>
                </c:pt>
                <c:pt idx="4">
                  <c:v>não responderam</c:v>
                </c:pt>
              </c:strCache>
            </c:strRef>
          </c:cat>
          <c:val>
            <c:numRef>
              <c:f>Pacurí!$AA$34:$AA$38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14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405672"/>
        <c:axId val="135891744"/>
      </c:barChart>
      <c:catAx>
        <c:axId val="20640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35891744"/>
        <c:crosses val="autoZero"/>
        <c:auto val="1"/>
        <c:lblAlgn val="ctr"/>
        <c:lblOffset val="100"/>
        <c:noMultiLvlLbl val="0"/>
      </c:catAx>
      <c:valAx>
        <c:axId val="135891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06405672"/>
        <c:crosses val="autoZero"/>
        <c:crossBetween val="between"/>
      </c:valAx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DE9F6-F4F1-44A1-A52B-F28950F849D8}" type="datetimeFigureOut">
              <a:rPr lang="pt-BR" smtClean="0"/>
              <a:pPr/>
              <a:t>15/04/2016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96F9A-70DF-4737-BFAE-734F4BF3D41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75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350AC-B7DC-4139-82E1-069B44C873A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67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6323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2608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021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72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11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AB5F747-E47E-4AC7-8CE1-0E829A5F3C95}" type="slidenum">
              <a:rPr lang="pt-BR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085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671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6032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283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1B5E-A811-44AC-B50A-FAE693345189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633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AB418-62AD-4226-AFDD-A1D7ADEBA2DA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795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7680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AB418-62AD-4226-AFDD-A1D7ADEBA2DA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833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AB418-62AD-4226-AFDD-A1D7ADEBA2DA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16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918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013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AB418-62AD-4226-AFDD-A1D7ADEBA2DA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447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059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977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73AE46-8E8F-48A0-8EAD-831758521EE5}" type="slidenum">
              <a:rPr lang="pt-BR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570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E552879-57C3-451C-9F0C-2B6359313A19}" type="slidenum">
              <a:rPr lang="pt-BR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519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C9C83F-9007-4DA8-B444-F6FE37C06986}" type="slidenum">
              <a:rPr lang="pt-BR"/>
              <a:pPr>
                <a:defRPr/>
              </a:pPr>
              <a:t>48</a:t>
            </a:fld>
            <a:endParaRPr lang="pt-BR"/>
          </a:p>
        </p:txBody>
      </p:sp>
      <p:sp>
        <p:nvSpPr>
          <p:cNvPr id="43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871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9049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05899-92E2-4B7B-95C9-976B6629376C}" type="slidenum">
              <a:rPr lang="pt-BR"/>
              <a:pPr>
                <a:defRPr/>
              </a:pPr>
              <a:t>49</a:t>
            </a:fld>
            <a:endParaRPr lang="pt-BR"/>
          </a:p>
        </p:txBody>
      </p:sp>
      <p:sp>
        <p:nvSpPr>
          <p:cNvPr id="491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34329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05899-92E2-4B7B-95C9-976B6629376C}" type="slidenum">
              <a:rPr lang="pt-BR"/>
              <a:pPr>
                <a:defRPr/>
              </a:pPr>
              <a:t>50</a:t>
            </a:fld>
            <a:endParaRPr lang="pt-BR"/>
          </a:p>
        </p:txBody>
      </p:sp>
      <p:sp>
        <p:nvSpPr>
          <p:cNvPr id="491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541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05899-92E2-4B7B-95C9-976B6629376C}" type="slidenum">
              <a:rPr lang="pt-BR"/>
              <a:pPr>
                <a:defRPr/>
              </a:pPr>
              <a:t>51</a:t>
            </a:fld>
            <a:endParaRPr lang="pt-BR"/>
          </a:p>
        </p:txBody>
      </p:sp>
      <p:sp>
        <p:nvSpPr>
          <p:cNvPr id="491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84030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BA26A-DF6A-4833-A9C0-89C62953E4F3}" type="slidenum">
              <a:rPr lang="pt-BR"/>
              <a:pPr>
                <a:defRPr/>
              </a:pPr>
              <a:t>52</a:t>
            </a:fld>
            <a:endParaRPr lang="pt-BR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65734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E552879-57C3-451C-9F0C-2B6359313A19}" type="slidenum">
              <a:rPr lang="pt-BR"/>
              <a:pPr>
                <a:defRPr/>
              </a:pPr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634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5F4072-D6A1-4BEE-96B8-50BAD36F9744}" type="slidenum">
              <a:rPr lang="pt-BR"/>
              <a:pPr>
                <a:defRPr/>
              </a:pPr>
              <a:t>55</a:t>
            </a:fld>
            <a:endParaRPr lang="pt-BR"/>
          </a:p>
        </p:txBody>
      </p:sp>
      <p:sp>
        <p:nvSpPr>
          <p:cNvPr id="532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65650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03383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293956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80EFE-2BD2-43A8-9806-D5F1CAF0FCAA}" type="slidenum">
              <a:rPr lang="pt-BR"/>
              <a:pPr>
                <a:defRPr/>
              </a:pPr>
              <a:t>58</a:t>
            </a:fld>
            <a:endParaRPr lang="pt-BR"/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822715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C4775-12F5-4703-8BD2-F1C7C4D72344}" type="slidenum">
              <a:rPr lang="pt-BR"/>
              <a:pPr>
                <a:defRPr/>
              </a:pPr>
              <a:t>59</a:t>
            </a:fld>
            <a:endParaRPr lang="pt-BR"/>
          </a:p>
        </p:txBody>
      </p:sp>
      <p:sp>
        <p:nvSpPr>
          <p:cNvPr id="55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048335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966D5-5A2E-41E8-8969-B5795CFE4226}" type="slidenum">
              <a:rPr lang="pt-BR"/>
              <a:pPr>
                <a:defRPr/>
              </a:pPr>
              <a:t>60</a:t>
            </a:fld>
            <a:endParaRPr lang="pt-BR"/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471681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E59960-1833-4450-9AF4-F8F4CE58C92E}" type="slidenum">
              <a:rPr lang="pt-BR"/>
              <a:pPr>
                <a:defRPr/>
              </a:pPr>
              <a:t>61</a:t>
            </a:fld>
            <a:endParaRPr lang="pt-BR"/>
          </a:p>
        </p:txBody>
      </p:sp>
      <p:sp>
        <p:nvSpPr>
          <p:cNvPr id="573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62774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2364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95039-F0BD-4133-AD7C-C24FD550895C}" type="slidenum">
              <a:rPr lang="pt-BR"/>
              <a:pPr>
                <a:defRPr/>
              </a:pPr>
              <a:t>62</a:t>
            </a:fld>
            <a:endParaRPr lang="pt-BR"/>
          </a:p>
        </p:txBody>
      </p:sp>
      <p:sp>
        <p:nvSpPr>
          <p:cNvPr id="583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494120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E552879-57C3-451C-9F0C-2B6359313A19}" type="slidenum">
              <a:rPr lang="pt-BR"/>
              <a:pPr>
                <a:defRPr/>
              </a:pPr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617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E552879-57C3-451C-9F0C-2B6359313A19}" type="slidenum">
              <a:rPr lang="pt-BR"/>
              <a:pPr>
                <a:defRPr/>
              </a:pPr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0015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7E8AD2-2020-4161-826D-221196E9D651}" type="slidenum">
              <a:rPr lang="pt-BR"/>
              <a:pPr>
                <a:defRPr/>
              </a:pPr>
              <a:t>68</a:t>
            </a:fld>
            <a:endParaRPr lang="pt-BR"/>
          </a:p>
        </p:txBody>
      </p:sp>
      <p:sp>
        <p:nvSpPr>
          <p:cNvPr id="593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2311649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0D456E-A42B-41E5-BAE1-09D57B9F31B6}" type="slidenum">
              <a:rPr lang="pt-BR"/>
              <a:pPr>
                <a:defRPr/>
              </a:pPr>
              <a:t>69</a:t>
            </a:fld>
            <a:endParaRPr lang="pt-BR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0222034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5150AE-9463-44A0-9D26-1E2B89D67CB4}" type="slidenum">
              <a:rPr lang="pt-BR"/>
              <a:pPr>
                <a:defRPr/>
              </a:pPr>
              <a:t>70</a:t>
            </a:fld>
            <a:endParaRPr lang="pt-BR"/>
          </a:p>
        </p:txBody>
      </p:sp>
      <p:sp>
        <p:nvSpPr>
          <p:cNvPr id="614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045749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5150AE-9463-44A0-9D26-1E2B89D67CB4}" type="slidenum">
              <a:rPr lang="pt-BR"/>
              <a:pPr>
                <a:defRPr/>
              </a:pPr>
              <a:t>81</a:t>
            </a:fld>
            <a:endParaRPr lang="pt-BR"/>
          </a:p>
        </p:txBody>
      </p:sp>
      <p:sp>
        <p:nvSpPr>
          <p:cNvPr id="614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5739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0824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041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94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8287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925A3-7E44-42C0-B18A-EF66165D74DD}" type="slidenum">
              <a:rPr lang="pt-BR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605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032-638E-4B70-80CA-50DFF32509E1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C2B1-5289-456F-A8EF-1C97EE8DF72D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79FA-6EEB-47B6-AB74-558DB5E5E223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C5565-CC90-45BF-AD20-1C15A3EDF2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124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8B519-5BD6-4B15-AAE4-1CAA8D1148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77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6543" y="274640"/>
            <a:ext cx="8230914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8D85D-890A-4D21-9971-12EB81D76E7D}" type="datetime1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69EB7-BD4B-4E41-9542-82BF9FB932D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8606572"/>
      </p:ext>
    </p:extLst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9EC2-296B-4C5E-97E3-DC29A3B6DAB7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878E-191E-433A-A5B7-F5F37D24E023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1C4A4-CAFA-4DA1-89A5-A8FE6AC14B92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DBF17-27B0-4CEF-80F7-9A554F09E4FF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A107-DBB9-4315-B274-48D759416DE6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9144000" cy="630932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5" descr="C:\Users\Seven\Desktop\IBICUÍ\DSC02971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C8DBE2"/>
              </a:clrFrom>
              <a:clrTo>
                <a:srgbClr val="C8DB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12" y="6237312"/>
            <a:ext cx="9148412" cy="64807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E95E-4751-4280-9CB0-C0907A7D6900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3EE9-3C66-484D-94A8-A4A7AB48E9BA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0" y="0"/>
            <a:ext cx="9144000" cy="6165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ECF1FA">
                  <a:alpha val="4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5" descr="C:\Users\Seven\Desktop\IBICUÍ\DSC02971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12" y="6093296"/>
            <a:ext cx="9148412" cy="79208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E1AB-FB1D-4DD5-BA78-C88CEAD7EF2B}" type="datetime1">
              <a:rPr lang="pt-BR" smtClean="0"/>
              <a:pPr/>
              <a:t>15/04/2016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A7987DCA-41D3-41B8-A717-9FFB1678F80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7.jpeg"/><Relationship Id="rId7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4" Type="http://schemas.openxmlformats.org/officeDocument/2006/relationships/image" Target="../media/image3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brapdp.org.br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lantio.hidroinformatica.org/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mages.google.com.br/imgres?imgurl=http://www.febrapdp.org.br/logos/febrapdp.jpg&amp;imgrefurl=http://www.febrapdp.org.br/simposio2009/&amp;usg=__0K73MTSNQHPpcuqI5DkBJrgecTM=&amp;h=158&amp;w=161&amp;sz=8&amp;hl=pt-BR&amp;start=3&amp;um=1&amp;tbnid=OwNPtIRimVdogM:&amp;tbnh=96&amp;tbnw=98&amp;prev=/images?q=FEBRAPDP&amp;hl=pt-BR&amp;sa=N&amp;um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mailto:ivomello@via-rs.net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el Mal Foz 6out (31)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14282" y="0"/>
            <a:ext cx="8750331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Metodologia Participativa para Avaliar a Qualidade do Sistema Plantio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Direto 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 Bacia do Paraná III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pt-BR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pt-B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Engº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Agrº  Ivo Mello e Alfonso Sleutjes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FEBRAPDP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Porto Alegre, 15 de abril de 2016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pt-BR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6" name="Imagem 5" descr="logo projeto_CUR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6943" y="3573016"/>
            <a:ext cx="2067057" cy="3284984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38788"/>
            <a:ext cx="176371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5733256"/>
            <a:ext cx="1116293" cy="864096"/>
          </a:xfrm>
          <a:prstGeom prst="rect">
            <a:avLst/>
          </a:prstGeom>
        </p:spPr>
      </p:pic>
      <p:grpSp>
        <p:nvGrpSpPr>
          <p:cNvPr id="10" name="Grupo 3"/>
          <p:cNvGrpSpPr/>
          <p:nvPr/>
        </p:nvGrpSpPr>
        <p:grpSpPr>
          <a:xfrm>
            <a:off x="5508104" y="5517232"/>
            <a:ext cx="1224136" cy="1224136"/>
            <a:chOff x="3491880" y="2606432"/>
            <a:chExt cx="2060848" cy="2060848"/>
          </a:xfrm>
        </p:grpSpPr>
        <p:sp>
          <p:nvSpPr>
            <p:cNvPr id="11" name="Elipse 10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marca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7504" y="2492897"/>
            <a:ext cx="3168352" cy="891896"/>
          </a:xfrm>
        </p:spPr>
        <p:txBody>
          <a:bodyPr>
            <a:normAutofit fontScale="90000"/>
          </a:bodyPr>
          <a:lstStyle/>
          <a:p>
            <a:r>
              <a:rPr lang="pt-BR" sz="3000" dirty="0" smtClean="0"/>
              <a:t>2. </a:t>
            </a:r>
            <a:r>
              <a:rPr lang="pt-BR" sz="2800" dirty="0" smtClean="0"/>
              <a:t>Qualidade </a:t>
            </a:r>
            <a:r>
              <a:rPr lang="pt-BR" sz="2800" dirty="0"/>
              <a:t>SPD e Indicadores (IQP)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764704"/>
            <a:ext cx="6048672" cy="447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Rodap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01858"/>
            <a:ext cx="9153723" cy="711518"/>
          </a:xfrm>
          <a:prstGeom prst="rect">
            <a:avLst/>
          </a:prstGeom>
        </p:spPr>
      </p:pic>
      <p:grpSp>
        <p:nvGrpSpPr>
          <p:cNvPr id="2" name="Grupo 3"/>
          <p:cNvGrpSpPr/>
          <p:nvPr/>
        </p:nvGrpSpPr>
        <p:grpSpPr>
          <a:xfrm>
            <a:off x="8167530" y="5895273"/>
            <a:ext cx="918102" cy="918102"/>
            <a:chOff x="3491880" y="2606432"/>
            <a:chExt cx="2060848" cy="2060848"/>
          </a:xfrm>
        </p:grpSpPr>
        <p:sp>
          <p:nvSpPr>
            <p:cNvPr id="5" name="Elipse 4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6" name="Imagem 5" descr="marc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7" name="Título 1"/>
          <p:cNvSpPr txBox="1">
            <a:spLocks/>
          </p:cNvSpPr>
          <p:nvPr/>
        </p:nvSpPr>
        <p:spPr>
          <a:xfrm>
            <a:off x="755576" y="1988840"/>
            <a:ext cx="7702624" cy="194421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noProof="0" dirty="0" smtClean="0">
                <a:solidFill>
                  <a:schemeClr val="accent6">
                    <a:lumMod val="50000"/>
                  </a:schemeClr>
                </a:solidFill>
              </a:rPr>
              <a:t>Índice qualidade participativo Plantio direto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6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el Mal Foz 6out (31)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14282" y="0"/>
            <a:ext cx="875033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Metodologia Participativa para Avaliar a Qualidade do Sistema Plantio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Direto 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 Bacia do Paraná III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pt-BR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6" name="Imagem 5" descr="logo projeto_CUR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1" y="4509120"/>
            <a:ext cx="1322349" cy="234888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38788"/>
            <a:ext cx="176371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9512" y="2780928"/>
            <a:ext cx="8750331" cy="324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Histórico – Antecedentes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Desenvolvimento da Metodologia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Resultados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Potencial Futuro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492896"/>
            <a:ext cx="1116293" cy="864096"/>
          </a:xfrm>
          <a:prstGeom prst="rect">
            <a:avLst/>
          </a:prstGeom>
        </p:spPr>
      </p:pic>
      <p:pic>
        <p:nvPicPr>
          <p:cNvPr id="10" name="Picture 7" descr="febrapdp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2492896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412776"/>
            <a:ext cx="8786874" cy="5112568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000" b="1" dirty="0" smtClean="0"/>
              <a:t>	Plantio Direto Brasileiro – Herbert Bartz – </a:t>
            </a:r>
            <a:r>
              <a:rPr lang="pt-BR" sz="2000" b="1" dirty="0" err="1" smtClean="0"/>
              <a:t>Rolândia</a:t>
            </a:r>
            <a:r>
              <a:rPr lang="pt-BR" sz="2000" b="1" dirty="0" smtClean="0"/>
              <a:t>/PR, 1972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000" b="1" dirty="0" smtClean="0"/>
              <a:t>Preocupação com o Meio Ambiente – Relatório </a:t>
            </a:r>
            <a:r>
              <a:rPr lang="pt-BR" sz="2000" b="1" dirty="0" err="1" smtClean="0"/>
              <a:t>Brundtland</a:t>
            </a:r>
            <a:r>
              <a:rPr lang="pt-BR" sz="2000" b="1" dirty="0" smtClean="0"/>
              <a:t> – 1987 </a:t>
            </a:r>
          </a:p>
          <a:p>
            <a:pPr algn="ctr">
              <a:lnSpc>
                <a:spcPct val="150000"/>
              </a:lnSpc>
              <a:buNone/>
            </a:pPr>
            <a:endParaRPr lang="pt-BR" sz="2000" b="1" dirty="0" smtClean="0"/>
          </a:p>
          <a:p>
            <a:pPr algn="ctr">
              <a:lnSpc>
                <a:spcPct val="150000"/>
              </a:lnSpc>
              <a:buNone/>
            </a:pPr>
            <a:endParaRPr lang="pt-BR" sz="20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2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200" b="1" dirty="0" smtClean="0"/>
          </a:p>
          <a:p>
            <a:pPr algn="ctr">
              <a:lnSpc>
                <a:spcPct val="150000"/>
              </a:lnSpc>
            </a:pPr>
            <a:endParaRPr lang="pt-BR" sz="14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  <p:pic>
        <p:nvPicPr>
          <p:cNvPr id="10" name="Picture 2" descr="Brundtland 9Nov05 (1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3917" y="2779646"/>
            <a:ext cx="5436395" cy="407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Agricultura Conservacionista – FAO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Agricultura Conservacionista – FAO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  <p:pic>
        <p:nvPicPr>
          <p:cNvPr id="10" name="Picture 6" descr="PD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 l="1962"/>
          <a:stretch>
            <a:fillRect/>
          </a:stretch>
        </p:blipFill>
        <p:spPr bwMode="auto">
          <a:xfrm>
            <a:off x="1763688" y="3100620"/>
            <a:ext cx="5472608" cy="375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Agricultura Conservacionista – FAO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  <p:pic>
        <p:nvPicPr>
          <p:cNvPr id="10" name="Imagem 9" descr="lula bart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0480" y="3140968"/>
            <a:ext cx="5571839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Agricultura Conservacionista – FAO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IPCC – Protocolo de Kyoto – 1997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Agricultura Conservacionista – FAO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IPCC – Protocolo de Kyoto – 1997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Créditos de Carbono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539552" y="1124744"/>
            <a:ext cx="5426908" cy="576064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pt-BR" dirty="0" smtClean="0"/>
              <a:t>Quem somos e o que fazemos</a:t>
            </a:r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r>
              <a:rPr lang="pt-BR" dirty="0" smtClean="0"/>
              <a:t>Qualidade SPD e Indicadores (IQP)</a:t>
            </a:r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endParaRPr lang="pt-BR" dirty="0" smtClean="0"/>
          </a:p>
          <a:p>
            <a:pPr marL="385763" indent="-385763">
              <a:buFont typeface="+mj-lt"/>
              <a:buAutoNum type="arabicPeriod"/>
            </a:pPr>
            <a:r>
              <a:rPr lang="pt-BR" dirty="0" smtClean="0"/>
              <a:t>Considerações Finais</a:t>
            </a:r>
            <a:endParaRPr lang="pt-BR" dirty="0"/>
          </a:p>
        </p:txBody>
      </p:sp>
      <p:pic>
        <p:nvPicPr>
          <p:cNvPr id="6" name="Picture 2" descr="DSCN13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8326" y="404664"/>
            <a:ext cx="178166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4"/>
          <p:cNvGrpSpPr>
            <a:grpSpLocks noGrp="1"/>
          </p:cNvGrpSpPr>
          <p:nvPr/>
        </p:nvGrpSpPr>
        <p:grpSpPr bwMode="auto">
          <a:xfrm>
            <a:off x="5940152" y="476672"/>
            <a:ext cx="2666715" cy="1944216"/>
            <a:chOff x="2640" y="-2448"/>
            <a:chExt cx="3488" cy="10963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640" y="3312"/>
              <a:ext cx="912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" sz="3200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pic>
          <p:nvPicPr>
            <p:cNvPr id="9" name="Picture 5" descr="b9 iguazu limpi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2" y="-2448"/>
              <a:ext cx="2616" cy="109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708920"/>
            <a:ext cx="2880320" cy="213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English_mitt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94953"/>
            <a:ext cx="3250517" cy="21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61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Agricultura Conservacionista – FAO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IPCC – Protocolo de Kyoto – 1997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Créditos de Carbono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Pagamento por Serviços Ambientais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eaLnBrk="1" hangingPunct="1">
              <a:defRPr/>
            </a:pPr>
            <a:r>
              <a:rPr lang="pt-BR" sz="6000" b="1" dirty="0" smtClean="0"/>
              <a:t>Antecedentes</a:t>
            </a:r>
            <a:endParaRPr lang="pt-BR" sz="60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628800"/>
            <a:ext cx="8786874" cy="489654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	Evolução Plantio Direto década 90 </a:t>
            </a:r>
            <a:r>
              <a:rPr lang="pt-BR" sz="2800" b="1" dirty="0" err="1" smtClean="0"/>
              <a:t>sec</a:t>
            </a:r>
            <a:r>
              <a:rPr lang="pt-BR" sz="2800" b="1" dirty="0" smtClean="0"/>
              <a:t> XX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Agricultura Conservacionista – FAO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IPCC – Protocolo de Kyoto – 1997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Créditos de Carbono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Pagamento por Serviços Ambientais</a:t>
            </a:r>
          </a:p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Sistema de Certificação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ctr">
              <a:lnSpc>
                <a:spcPct val="150000"/>
              </a:lnSpc>
            </a:pPr>
            <a:endParaRPr lang="pt-BR" sz="1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go_evento_ing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40761" cy="491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logo_CAAP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340767" cy="134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0"/>
            <a:ext cx="1331640" cy="130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55576" y="18864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rPr>
              <a:t>2º </a:t>
            </a:r>
            <a:r>
              <a:rPr lang="en-US" sz="3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rPr>
              <a:t>Congresso</a:t>
            </a:r>
            <a:r>
              <a:rPr lang="en-US" sz="3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rPr>
              <a:t> Mundial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rPr>
              <a:t>Agricultura </a:t>
            </a:r>
            <a:r>
              <a:rPr lang="en-US" sz="3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rPr>
              <a:t>Conservacionista</a:t>
            </a:r>
            <a:endParaRPr kumimoji="0" lang="pt-BR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15616" y="6453336"/>
            <a:ext cx="7272808" cy="4046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Foz</a:t>
            </a: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do Iguaçu – </a:t>
            </a:r>
            <a:r>
              <a:rPr lang="en-US" sz="24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Agosto</a:t>
            </a: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48680"/>
            <a:ext cx="7772400" cy="5760640"/>
          </a:xfrm>
        </p:spPr>
        <p:txBody>
          <a:bodyPr/>
          <a:lstStyle/>
          <a:p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II CONGRESSO MUNDIAL DE AGRICULTURA CONSERVACIONISTA</a:t>
            </a:r>
            <a: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Foz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do Iguaçu – Brasil</a:t>
            </a:r>
            <a:b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Agosto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2003</a:t>
            </a:r>
            <a:r>
              <a:rPr lang="en-US" sz="32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Engº. Agrº. Ariovaldo Ceratti</a:t>
            </a:r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6" descr="logo_CAAP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01008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5114" y="3508695"/>
            <a:ext cx="1609333" cy="157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>
                <a:cs typeface="Arial" charset="0"/>
              </a:rPr>
              <a:t>Uma das dificuldades de avaliarmos as práticas agrícolas é nos deixar levar pelas variáveis ambientais como desculpa para não padronizarmos os processos e </a:t>
            </a:r>
            <a:r>
              <a:rPr lang="en-US" sz="2000">
                <a:cs typeface="Arial" charset="0"/>
              </a:rPr>
              <a:t>criarmos</a:t>
            </a:r>
            <a:r>
              <a:rPr lang="pt-BR" sz="2000">
                <a:cs typeface="Arial" charset="0"/>
              </a:rPr>
              <a:t>  uma rotina. Apesar dos vegetais e animais adequarem-se com estas variáveis a moderna agricultura ainda não os encontrou.</a:t>
            </a:r>
            <a:endParaRPr lang="pt-BR" sz="2000">
              <a:cs typeface="Times New Roman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>
                <a:cs typeface="Arial" charset="0"/>
              </a:rPr>
              <a:t>     </a:t>
            </a:r>
            <a:r>
              <a:rPr lang="pt-BR" sz="2000">
                <a:cs typeface="Arial" charset="0"/>
              </a:rPr>
              <a:t>O que iremos propor é uma tentativa nesta direção.</a:t>
            </a:r>
            <a:endParaRPr lang="pt-BR" sz="2000">
              <a:cs typeface="Times New Roman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>
                <a:cs typeface="Arial" charset="0"/>
              </a:rPr>
              <a:t>     D</a:t>
            </a:r>
            <a:r>
              <a:rPr lang="pt-BR" sz="2000">
                <a:cs typeface="Arial" charset="0"/>
              </a:rPr>
              <a:t>evemos entender neste processo uma constante provocação à melhoria cont</a:t>
            </a:r>
            <a:r>
              <a:rPr lang="en-US" sz="2000">
                <a:cs typeface="Arial" charset="0"/>
              </a:rPr>
              <a:t>í</a:t>
            </a:r>
            <a:r>
              <a:rPr lang="pt-BR" sz="2000">
                <a:cs typeface="Arial" charset="0"/>
              </a:rPr>
              <a:t>nua e que a cada nível atingido busque-se o superior. Para isto propomos notas:</a:t>
            </a:r>
            <a:r>
              <a:rPr lang="en-US" sz="2000">
                <a:cs typeface="Arial" charset="0"/>
              </a:rPr>
              <a:t> 0  nenhuma evidência;</a:t>
            </a:r>
            <a:r>
              <a:rPr lang="pt-BR" sz="2000">
                <a:cs typeface="Arial" charset="0"/>
              </a:rPr>
              <a:t> 5  alguma ação para o </a:t>
            </a:r>
            <a:r>
              <a:rPr lang="en-US" sz="2000">
                <a:cs typeface="Arial" charset="0"/>
              </a:rPr>
              <a:t>critério</a:t>
            </a:r>
            <a:r>
              <a:rPr lang="pt-BR" sz="2000">
                <a:cs typeface="Arial" charset="0"/>
              </a:rPr>
              <a:t>; 10 ações rotineiras com alguma melhoria; 20 ações de racionalização do </a:t>
            </a:r>
            <a:r>
              <a:rPr lang="en-US" sz="2000">
                <a:cs typeface="Arial" charset="0"/>
              </a:rPr>
              <a:t>critério</a:t>
            </a:r>
            <a:r>
              <a:rPr lang="pt-BR" sz="2000">
                <a:cs typeface="Arial" charset="0"/>
              </a:rPr>
              <a:t>; 50 aç</a:t>
            </a:r>
            <a:r>
              <a:rPr lang="en-US" sz="2000">
                <a:cs typeface="Arial" charset="0"/>
              </a:rPr>
              <a:t>ões</a:t>
            </a:r>
            <a:r>
              <a:rPr lang="pt-BR" sz="2000">
                <a:cs typeface="Arial" charset="0"/>
              </a:rPr>
              <a:t> em evolução de criatividade e incorporando a cultura da organização</a:t>
            </a:r>
            <a:r>
              <a:rPr lang="en-US" sz="2000">
                <a:cs typeface="Arial" charset="0"/>
              </a:rPr>
              <a:t>.</a:t>
            </a:r>
            <a:endParaRPr lang="pt-BR" sz="200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IFICAÇÃO DE PLANTIO DIRETO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30932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Congresso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Mundial de Agricultura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Conservacionista.Ariovaldo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Ceratti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1484784"/>
            <a:ext cx="82089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certificação é um conceito aplicado à um produto, entidade ou sistema que pretende transmitir uma mensagem a terceiros sobre certas características positivas dele próprio. É uma garantia escrita, fornecida por entidade idônea e independente, de que aquele produto, processo ou serviço está de acordo com as exigências ambientais.</a:t>
            </a:r>
          </a:p>
          <a:p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Brasileiro de Florestas – Curso Certificação Ambiental – Selo Plante Árvores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ítulo 6"/>
          <p:cNvSpPr txBox="1">
            <a:spLocks/>
          </p:cNvSpPr>
          <p:nvPr/>
        </p:nvSpPr>
        <p:spPr>
          <a:xfrm>
            <a:off x="179512" y="332656"/>
            <a:ext cx="8496944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kern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Certificação Ambiental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PREMIAÇÃO</a:t>
            </a:r>
            <a:endParaRPr lang="pt-B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8712968" cy="471338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Diploma: 60 a 100 </a:t>
            </a:r>
            <a:r>
              <a:rPr lang="en-US" sz="2800" dirty="0" err="1"/>
              <a:t>pontos</a:t>
            </a:r>
            <a:r>
              <a:rPr lang="en-US" sz="2800" dirty="0"/>
              <a:t> </a:t>
            </a:r>
            <a:r>
              <a:rPr lang="en-US" sz="2800" dirty="0" err="1"/>
              <a:t>sem</a:t>
            </a:r>
            <a:r>
              <a:rPr lang="en-US" sz="2800" dirty="0"/>
              <a:t> </a:t>
            </a:r>
            <a:r>
              <a:rPr lang="en-US" sz="2800" dirty="0" err="1"/>
              <a:t>nenhum</a:t>
            </a:r>
            <a:r>
              <a:rPr lang="en-US" sz="2800" dirty="0"/>
              <a:t> </a:t>
            </a:r>
            <a:r>
              <a:rPr lang="en-US" sz="2800" dirty="0" err="1"/>
              <a:t>critério</a:t>
            </a:r>
            <a:r>
              <a:rPr lang="en-US" sz="2800" dirty="0"/>
              <a:t> com nota 0 (zero)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Medalha</a:t>
            </a:r>
            <a:r>
              <a:rPr lang="en-US" sz="2800" dirty="0"/>
              <a:t> de Bronze:101 a 200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Troféu</a:t>
            </a:r>
            <a:r>
              <a:rPr lang="en-US" sz="2800" dirty="0"/>
              <a:t> Bronze: 201 </a:t>
            </a:r>
            <a:r>
              <a:rPr lang="en-US" sz="2800" dirty="0" err="1"/>
              <a:t>até</a:t>
            </a:r>
            <a:r>
              <a:rPr lang="en-US" sz="2800" dirty="0"/>
              <a:t> 300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Troféu</a:t>
            </a:r>
            <a:r>
              <a:rPr lang="en-US" sz="2800" dirty="0"/>
              <a:t> </a:t>
            </a:r>
            <a:r>
              <a:rPr lang="en-US" sz="2800" dirty="0" err="1"/>
              <a:t>Prata</a:t>
            </a:r>
            <a:r>
              <a:rPr lang="en-US" sz="2800" dirty="0"/>
              <a:t>: 301 </a:t>
            </a:r>
            <a:r>
              <a:rPr lang="en-US" sz="2800" dirty="0" err="1"/>
              <a:t>até</a:t>
            </a:r>
            <a:r>
              <a:rPr lang="en-US" sz="2800" dirty="0"/>
              <a:t> 400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Troféu</a:t>
            </a:r>
            <a:r>
              <a:rPr lang="en-US" sz="2800" dirty="0"/>
              <a:t> </a:t>
            </a:r>
            <a:r>
              <a:rPr lang="en-US" sz="2800" dirty="0" err="1"/>
              <a:t>Ouro</a:t>
            </a:r>
            <a:r>
              <a:rPr lang="en-US" sz="2800" dirty="0"/>
              <a:t>: 401 </a:t>
            </a:r>
            <a:r>
              <a:rPr lang="en-US" sz="2800" dirty="0" err="1"/>
              <a:t>até</a:t>
            </a:r>
            <a:r>
              <a:rPr lang="en-US" sz="2800" dirty="0"/>
              <a:t> 500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Troféu</a:t>
            </a:r>
            <a:r>
              <a:rPr lang="en-US" sz="2800" dirty="0"/>
              <a:t> Diamante: 501 </a:t>
            </a:r>
            <a:r>
              <a:rPr lang="en-US" sz="2800" dirty="0" err="1"/>
              <a:t>até</a:t>
            </a:r>
            <a:r>
              <a:rPr lang="en-US" sz="2800" dirty="0"/>
              <a:t> 550 </a:t>
            </a:r>
            <a:endParaRPr lang="pt-BR" sz="2800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62484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Congresso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Mundial de Agricultura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Conservacionista.Ariovaldo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Ceratti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Diploma: 60 a 100 pontos sem nenhum critério com nota 0 (zero)</a:t>
            </a:r>
          </a:p>
          <a:p>
            <a:r>
              <a:rPr lang="en-US"/>
              <a:t>Medalha de Bronze:101 a 200</a:t>
            </a:r>
          </a:p>
          <a:p>
            <a:r>
              <a:rPr lang="en-US"/>
              <a:t>Troféu Bronze: 201 até 300</a:t>
            </a:r>
          </a:p>
          <a:p>
            <a:r>
              <a:rPr lang="en-US"/>
              <a:t>Troféu Prata: 301 até 400</a:t>
            </a:r>
          </a:p>
          <a:p>
            <a:r>
              <a:rPr lang="en-US"/>
              <a:t>Troféu Ouro: 401 até 500</a:t>
            </a:r>
          </a:p>
          <a:p>
            <a:r>
              <a:rPr lang="en-US"/>
              <a:t>Troféu Diamante: 501 até 550 </a:t>
            </a:r>
            <a:endParaRPr lang="pt-BR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624840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200" b="1" dirty="0" smtClean="0">
                <a:solidFill>
                  <a:srgbClr val="FFFF00"/>
                </a:solidFill>
              </a:rPr>
              <a:t>Cooperação FEBRAPDP &amp; ITAIPU - Cultivando Água Boa, 2004</a:t>
            </a:r>
            <a:endParaRPr lang="pt-BR" sz="2200" b="1" dirty="0">
              <a:solidFill>
                <a:srgbClr val="FFFF00"/>
              </a:solidFill>
            </a:endParaRPr>
          </a:p>
        </p:txBody>
      </p:sp>
      <p:pic>
        <p:nvPicPr>
          <p:cNvPr id="5" name="Imagem 4" descr="Assin Conv Itaipu Set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02036"/>
          </a:xfrm>
          <a:prstGeom prst="rect">
            <a:avLst/>
          </a:prstGeom>
        </p:spPr>
      </p:pic>
      <p:pic>
        <p:nvPicPr>
          <p:cNvPr id="6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0550" y="404664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4664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357298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14282" y="1412776"/>
            <a:ext cx="8786874" cy="4683224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pt-BR" sz="4000" b="1" dirty="0" smtClean="0"/>
              <a:t>	DESENVOLVER METODOLOGIA PARTICIPATIVA PARA AVALIAÇÃO DA QUALIDADE DO SISTEMA DE PLANTIO DIRETO IMPLANTADO NA BACIA DO PARANÁ 3.</a:t>
            </a:r>
          </a:p>
          <a:p>
            <a:pPr algn="ctr">
              <a:lnSpc>
                <a:spcPct val="150000"/>
              </a:lnSpc>
              <a:buNone/>
            </a:pPr>
            <a:endParaRPr lang="pt-BR" sz="2200" b="1" dirty="0" smtClean="0"/>
          </a:p>
          <a:p>
            <a:pPr algn="ctr">
              <a:lnSpc>
                <a:spcPct val="150000"/>
              </a:lnSpc>
              <a:buNone/>
            </a:pPr>
            <a:endParaRPr lang="pt-BR" sz="2400" b="1" dirty="0" smtClean="0"/>
          </a:p>
          <a:p>
            <a:pPr algn="ctr">
              <a:lnSpc>
                <a:spcPct val="150000"/>
              </a:lnSpc>
            </a:pPr>
            <a:endParaRPr lang="pt-BR" sz="28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enario_local_mapaBP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492896"/>
            <a:ext cx="4238625" cy="3667125"/>
          </a:xfrm>
          <a:prstGeom prst="rect">
            <a:avLst/>
          </a:prstGeom>
        </p:spPr>
      </p:pic>
      <p:pic>
        <p:nvPicPr>
          <p:cNvPr id="4" name="Picture 8" descr="logo_febrapd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452320" y="332656"/>
            <a:ext cx="1444625" cy="1484312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91680" y="260648"/>
            <a:ext cx="5616624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Metodologia Participativa para Avaliar a Qualidade do Sistema Plantio </a:t>
            </a:r>
            <a:r>
              <a:rPr lang="pt-BR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Direto </a:t>
            </a:r>
            <a:r>
              <a:rPr lang="pt-B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 Bacia do Paraná III</a:t>
            </a:r>
            <a:endParaRPr lang="pt-BR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pt-BR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4"/>
            <a:ext cx="1674439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7504" y="2492897"/>
            <a:ext cx="2735744" cy="89189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000" dirty="0"/>
              <a:t>1. </a:t>
            </a:r>
            <a:r>
              <a:rPr lang="pt-BR" sz="3000" dirty="0" smtClean="0"/>
              <a:t>Quem somos e o que fazemos</a:t>
            </a:r>
            <a:endParaRPr lang="en-US" sz="3000" dirty="0"/>
          </a:p>
        </p:txBody>
      </p:sp>
      <p:pic>
        <p:nvPicPr>
          <p:cNvPr id="6" name="Picture 2" descr="DSCN13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77573"/>
            <a:ext cx="3223223" cy="3647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Group 4"/>
          <p:cNvGrpSpPr>
            <a:grpSpLocks noGrp="1"/>
          </p:cNvGrpSpPr>
          <p:nvPr/>
        </p:nvGrpSpPr>
        <p:grpSpPr bwMode="auto">
          <a:xfrm>
            <a:off x="4975147" y="1149582"/>
            <a:ext cx="3962859" cy="3575562"/>
            <a:chOff x="2640" y="-2448"/>
            <a:chExt cx="3488" cy="10963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640" y="3312"/>
              <a:ext cx="912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" sz="3200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pic>
          <p:nvPicPr>
            <p:cNvPr id="9" name="Picture 5" descr="b9 iguazu limpi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2" y="-2448"/>
              <a:ext cx="2616" cy="109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18461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071538" y="0"/>
            <a:ext cx="7072362" cy="1752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BASES DO PROGRAMA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57158" y="1412776"/>
            <a:ext cx="8786842" cy="4683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/>
              <a:t>Ser participativo.</a:t>
            </a:r>
          </a:p>
          <a:p>
            <a:pPr>
              <a:lnSpc>
                <a:spcPct val="150000"/>
              </a:lnSpc>
            </a:pPr>
            <a:r>
              <a:rPr lang="pt-BR" sz="2800" b="1" dirty="0" smtClean="0"/>
              <a:t>Utilizar a lógica do sistema de gestão de recursos hídricos (bacias hidrográficas).</a:t>
            </a:r>
          </a:p>
          <a:p>
            <a:pPr>
              <a:lnSpc>
                <a:spcPct val="150000"/>
              </a:lnSpc>
            </a:pPr>
            <a:r>
              <a:rPr lang="pt-BR" sz="2800" b="1" dirty="0" smtClean="0"/>
              <a:t>Valorizar a questão ambiental.</a:t>
            </a:r>
          </a:p>
          <a:p>
            <a:pPr>
              <a:lnSpc>
                <a:spcPct val="150000"/>
              </a:lnSpc>
            </a:pPr>
            <a:r>
              <a:rPr lang="pt-BR" sz="2800" b="1" dirty="0" smtClean="0"/>
              <a:t>Ter o Agricultor como protagonista.</a:t>
            </a:r>
          </a:p>
          <a:p>
            <a:pPr>
              <a:lnSpc>
                <a:spcPct val="150000"/>
              </a:lnSpc>
            </a:pPr>
            <a:r>
              <a:rPr lang="pt-BR" sz="2800" b="1" dirty="0" smtClean="0"/>
              <a:t>Agregar valor ao Agricultor.</a:t>
            </a:r>
          </a:p>
          <a:p>
            <a:pPr>
              <a:lnSpc>
                <a:spcPct val="150000"/>
              </a:lnSpc>
            </a:pPr>
            <a:endParaRPr lang="pt-BR" sz="2800" b="1" dirty="0" smtClean="0"/>
          </a:p>
          <a:p>
            <a:pPr>
              <a:lnSpc>
                <a:spcPct val="150000"/>
              </a:lnSpc>
              <a:buNone/>
            </a:pPr>
            <a:endParaRPr lang="pt-BR" sz="2000" b="1" dirty="0" smtClean="0"/>
          </a:p>
          <a:p>
            <a:pPr>
              <a:lnSpc>
                <a:spcPct val="150000"/>
              </a:lnSpc>
              <a:buNone/>
            </a:pPr>
            <a:endParaRPr lang="pt-BR" sz="2800" b="1" dirty="0" smtClean="0"/>
          </a:p>
          <a:p>
            <a:pPr>
              <a:lnSpc>
                <a:spcPct val="150000"/>
              </a:lnSpc>
            </a:pPr>
            <a:endParaRPr lang="pt-BR" sz="3200" b="1" dirty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19250" y="0"/>
            <a:ext cx="6337300" cy="1752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/>
              <a:t>Plantio Direto com Qualidade</a:t>
            </a:r>
            <a:br>
              <a:rPr lang="pt-BR" sz="3600" b="1" dirty="0" smtClean="0"/>
            </a:br>
            <a:r>
              <a:rPr lang="pt-BR" sz="3600" b="1" dirty="0" smtClean="0"/>
              <a:t>Histórico  </a:t>
            </a:r>
            <a:endParaRPr lang="pt-BR" sz="36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75048" y="2357430"/>
            <a:ext cx="8568952" cy="4027073"/>
          </a:xfrm>
        </p:spPr>
        <p:txBody>
          <a:bodyPr/>
          <a:lstStyle/>
          <a:p>
            <a:pPr>
              <a:defRPr/>
            </a:pPr>
            <a:r>
              <a:rPr lang="pt-BR" sz="2800" dirty="0" smtClean="0"/>
              <a:t>Trabalhos Preliminares 2003-2004</a:t>
            </a:r>
          </a:p>
          <a:p>
            <a:pPr>
              <a:defRPr/>
            </a:pPr>
            <a:endParaRPr lang="pt-BR" sz="2800" dirty="0" smtClean="0"/>
          </a:p>
          <a:p>
            <a:pPr>
              <a:defRPr/>
            </a:pPr>
            <a:r>
              <a:rPr lang="pt-BR" sz="2800" dirty="0" smtClean="0"/>
              <a:t>Aproveitamento documentos esforço anterior</a:t>
            </a:r>
          </a:p>
          <a:p>
            <a:pPr>
              <a:defRPr/>
            </a:pPr>
            <a:endParaRPr lang="pt-BR" sz="2800" dirty="0" smtClean="0"/>
          </a:p>
          <a:p>
            <a:pPr>
              <a:defRPr/>
            </a:pPr>
            <a:r>
              <a:rPr lang="pt-BR" sz="2800" dirty="0" smtClean="0"/>
              <a:t>Escolha das 6 </a:t>
            </a:r>
            <a:r>
              <a:rPr lang="pt-BR" sz="2800" dirty="0" err="1" smtClean="0"/>
              <a:t>microbacias</a:t>
            </a:r>
            <a:endParaRPr lang="pt-BR" sz="2800" dirty="0" smtClean="0"/>
          </a:p>
          <a:p>
            <a:pPr>
              <a:defRPr/>
            </a:pPr>
            <a:endParaRPr lang="pt-BR" sz="2800" dirty="0" smtClean="0"/>
          </a:p>
          <a:p>
            <a:pPr>
              <a:defRPr/>
            </a:pPr>
            <a:r>
              <a:rPr lang="pt-BR" sz="2800" dirty="0" smtClean="0"/>
              <a:t>Elaboração da proposta metodológica</a:t>
            </a:r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ge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115888"/>
            <a:ext cx="9144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ITAIPU &amp; FEBRAPDP – Plantio Direto Qualidade Bacia Paraná III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5076825" y="3357563"/>
            <a:ext cx="3024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Toledo - Toledo</a:t>
            </a:r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2627313" y="2205038"/>
            <a:ext cx="3024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Mal Rondon - Ajuricaba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1763713" y="3141663"/>
            <a:ext cx="3240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Entre Rios do Oeste – Facão Torto</a:t>
            </a:r>
          </a:p>
        </p:txBody>
      </p:sp>
      <p:sp>
        <p:nvSpPr>
          <p:cNvPr id="358409" name="Text Box 9"/>
          <p:cNvSpPr txBox="1">
            <a:spLocks noChangeArrowheads="1"/>
          </p:cNvSpPr>
          <p:nvPr/>
        </p:nvSpPr>
        <p:spPr bwMode="auto">
          <a:xfrm>
            <a:off x="1692275" y="5949950"/>
            <a:ext cx="3024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Itaipulândia – Buriti</a:t>
            </a:r>
          </a:p>
        </p:txBody>
      </p:sp>
      <p:sp>
        <p:nvSpPr>
          <p:cNvPr id="358410" name="Text Box 10"/>
          <p:cNvSpPr txBox="1">
            <a:spLocks noChangeArrowheads="1"/>
          </p:cNvSpPr>
          <p:nvPr/>
        </p:nvSpPr>
        <p:spPr bwMode="auto">
          <a:xfrm>
            <a:off x="1476375" y="4724400"/>
            <a:ext cx="3024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Sanat Helena – Pacuri</a:t>
            </a:r>
          </a:p>
        </p:txBody>
      </p:sp>
      <p:sp>
        <p:nvSpPr>
          <p:cNvPr id="358411" name="Text Box 11"/>
          <p:cNvSpPr txBox="1">
            <a:spLocks noChangeArrowheads="1"/>
          </p:cNvSpPr>
          <p:nvPr/>
        </p:nvSpPr>
        <p:spPr bwMode="auto">
          <a:xfrm>
            <a:off x="2051050" y="1268413"/>
            <a:ext cx="3024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Mercedes – Minera</a:t>
            </a:r>
          </a:p>
        </p:txBody>
      </p:sp>
      <p:pic>
        <p:nvPicPr>
          <p:cNvPr id="10" name="Imagem 9" descr="Logo_Itaipu_Preferenc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08720"/>
            <a:ext cx="1116293" cy="864096"/>
          </a:xfrm>
          <a:prstGeom prst="rect">
            <a:avLst/>
          </a:prstGeom>
        </p:spPr>
      </p:pic>
      <p:pic>
        <p:nvPicPr>
          <p:cNvPr id="11" name="Picture 7" descr="febrapdp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90872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51520" y="2420888"/>
            <a:ext cx="8568952" cy="3675112"/>
          </a:xfrm>
        </p:spPr>
        <p:txBody>
          <a:bodyPr/>
          <a:lstStyle/>
          <a:p>
            <a:pPr>
              <a:defRPr/>
            </a:pPr>
            <a:r>
              <a:rPr lang="pt-BR" sz="2800" dirty="0" smtClean="0"/>
              <a:t>Realização Simpósio Internacional Plantio Direto Foz Setembro 2009</a:t>
            </a:r>
          </a:p>
          <a:p>
            <a:pPr>
              <a:buNone/>
              <a:defRPr/>
            </a:pPr>
            <a:endParaRPr lang="pt-BR" sz="2800" dirty="0" smtClean="0"/>
          </a:p>
          <a:p>
            <a:pPr>
              <a:defRPr/>
            </a:pPr>
            <a:endParaRPr lang="pt-BR" sz="2800" dirty="0" smtClean="0"/>
          </a:p>
          <a:p>
            <a:pPr>
              <a:defRPr/>
            </a:pPr>
            <a:r>
              <a:rPr lang="pt-BR" sz="2800" dirty="0" smtClean="0"/>
              <a:t>SENSIBILIZAÇÃO DOS COMITÊS GESTORES DAS BACIAS (reuniões/cartilhas)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ADOS\Meus documentos\Itaipu\Sensibilização\Fotos Sensibilização\DSC04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979" y="3284984"/>
            <a:ext cx="4764021" cy="3573016"/>
          </a:xfrm>
          <a:prstGeom prst="rect">
            <a:avLst/>
          </a:prstGeom>
          <a:noFill/>
        </p:spPr>
      </p:pic>
      <p:pic>
        <p:nvPicPr>
          <p:cNvPr id="3" name="Picture 5" descr="C:\DADOS\Meus documentos\Itaipu\Sensibilização\Fotos Sensibilização\DSC04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4021" cy="3573016"/>
          </a:xfrm>
          <a:prstGeom prst="rect">
            <a:avLst/>
          </a:prstGeom>
          <a:noFill/>
        </p:spPr>
      </p:pic>
      <p:pic>
        <p:nvPicPr>
          <p:cNvPr id="4" name="Picture 3" descr="C:\DADOS\Meus documentos\Itaipu\Sensibilização\Fotos Sensibilização\DSC047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429000"/>
          </a:xfrm>
          <a:prstGeom prst="rect">
            <a:avLst/>
          </a:prstGeom>
          <a:noFill/>
        </p:spPr>
      </p:pic>
      <p:pic>
        <p:nvPicPr>
          <p:cNvPr id="5" name="Picture 3" descr="C:\DADOS\Meus documentos\Itaipu\Sensibilização\Fotos Sensibilização\DSC04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0988"/>
            <a:ext cx="4716016" cy="3537012"/>
          </a:xfrm>
          <a:prstGeom prst="rect">
            <a:avLst/>
          </a:prstGeom>
          <a:noFill/>
        </p:spPr>
      </p:pic>
      <p:pic>
        <p:nvPicPr>
          <p:cNvPr id="6" name="Picture 7" descr="febrapdp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0550" y="594360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993904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85720" y="3000372"/>
            <a:ext cx="8534752" cy="3308948"/>
          </a:xfrm>
        </p:spPr>
        <p:txBody>
          <a:bodyPr/>
          <a:lstStyle/>
          <a:p>
            <a:pPr>
              <a:defRPr/>
            </a:pPr>
            <a:r>
              <a:rPr lang="pt-BR" b="1" dirty="0" smtClean="0"/>
              <a:t>Aplicação 1º Questionário Diagnóstico</a:t>
            </a:r>
          </a:p>
          <a:p>
            <a:pPr>
              <a:defRPr/>
            </a:pPr>
            <a:endParaRPr lang="pt-BR" b="1" dirty="0" smtClean="0"/>
          </a:p>
          <a:p>
            <a:pPr>
              <a:defRPr/>
            </a:pPr>
            <a:r>
              <a:rPr lang="pt-BR" dirty="0" smtClean="0"/>
              <a:t>Mobilização através dos Comitês Gestores</a:t>
            </a:r>
          </a:p>
          <a:p>
            <a:pPr>
              <a:defRPr/>
            </a:pPr>
            <a:endParaRPr lang="pt-BR" b="1" dirty="0" smtClean="0"/>
          </a:p>
          <a:p>
            <a:pPr>
              <a:defRPr/>
            </a:pPr>
            <a:endParaRPr lang="pt-BR" b="1" dirty="0" smtClean="0"/>
          </a:p>
          <a:p>
            <a:pPr>
              <a:defRPr/>
            </a:pPr>
            <a:endParaRPr lang="pt-BR" sz="2800" dirty="0" smtClean="0"/>
          </a:p>
          <a:p>
            <a:pPr>
              <a:defRPr/>
            </a:pPr>
            <a:endParaRPr lang="pt-BR" sz="2800" dirty="0" smtClean="0"/>
          </a:p>
        </p:txBody>
      </p:sp>
      <p:sp>
        <p:nvSpPr>
          <p:cNvPr id="9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dirty="0" smtClean="0"/>
              <a:t>Avaliação Qualidade Plantio Direto na Palha na BP3</a:t>
            </a:r>
            <a:endParaRPr lang="pt-BR" sz="3600" dirty="0"/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85720" y="2357430"/>
            <a:ext cx="8568952" cy="3605954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Análise dados e adaptação questionário diagnóstico</a:t>
            </a:r>
          </a:p>
          <a:p>
            <a:pPr algn="ctr">
              <a:buNone/>
              <a:defRPr/>
            </a:pPr>
            <a:r>
              <a:rPr lang="pt-BR" sz="2800" dirty="0" smtClean="0"/>
              <a:t> </a:t>
            </a:r>
          </a:p>
          <a:p>
            <a:pPr algn="ctr">
              <a:defRPr/>
            </a:pPr>
            <a:r>
              <a:rPr lang="pt-BR" sz="2800" dirty="0" smtClean="0"/>
              <a:t>Determinação estratégia abordagem - oficinas de sensibilização dos agricultores</a:t>
            </a:r>
          </a:p>
          <a:p>
            <a:pPr algn="ctr">
              <a:defRPr/>
            </a:pPr>
            <a:endParaRPr lang="pt-BR" sz="2800" dirty="0" smtClean="0"/>
          </a:p>
          <a:p>
            <a:pPr algn="ctr">
              <a:defRPr/>
            </a:pPr>
            <a:r>
              <a:rPr lang="pt-BR" sz="2800" dirty="0" smtClean="0"/>
              <a:t>Elaboração Cartilha Pedagógica</a:t>
            </a:r>
          </a:p>
          <a:p>
            <a:pPr algn="ctr">
              <a:defRPr/>
            </a:pPr>
            <a:endParaRPr lang="pt-BR" sz="2800" dirty="0" smtClean="0"/>
          </a:p>
        </p:txBody>
      </p:sp>
      <p:sp>
        <p:nvSpPr>
          <p:cNvPr id="9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500034" y="1428736"/>
          <a:ext cx="8143932" cy="4224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 rot="16200000">
            <a:off x="-963880" y="3106965"/>
            <a:ext cx="2899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95000"/>
                  </a:schemeClr>
                </a:solidFill>
              </a:rPr>
              <a:t>N° DE PRODUTORES</a:t>
            </a:r>
            <a:endParaRPr lang="pt-BR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8924391">
            <a:off x="1386619" y="3419803"/>
            <a:ext cx="13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10,34 %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 rot="18924391">
            <a:off x="2667774" y="395111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3,45 %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 rot="18924391">
            <a:off x="3842633" y="3425953"/>
            <a:ext cx="134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10,34 %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 rot="18924391">
            <a:off x="7570416" y="1901228"/>
            <a:ext cx="125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34,48 %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 rot="18924391">
            <a:off x="5094603" y="3192670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13,79 %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 rot="18924391">
            <a:off x="6309050" y="2335415"/>
            <a:ext cx="124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27,59 %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ítulo 6"/>
          <p:cNvSpPr txBox="1">
            <a:spLocks/>
          </p:cNvSpPr>
          <p:nvPr/>
        </p:nvSpPr>
        <p:spPr bwMode="auto">
          <a:xfrm>
            <a:off x="1619250" y="0"/>
            <a:ext cx="6337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Micro-bacia </a:t>
            </a:r>
            <a:r>
              <a:rPr lang="pt-BR" sz="36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Pacuri</a:t>
            </a:r>
            <a:r>
              <a:rPr kumimoji="0" lang="pt-B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 descr="Logo_Itaipu_Preferenci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530225" y="1500174"/>
          <a:ext cx="8613775" cy="42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 rot="16200000">
            <a:off x="-935364" y="3249842"/>
            <a:ext cx="2899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95000"/>
                  </a:schemeClr>
                </a:solidFill>
              </a:rPr>
              <a:t>N° DE PRODUTORES</a:t>
            </a:r>
            <a:endParaRPr lang="pt-BR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8924391">
            <a:off x="1362020" y="3705555"/>
            <a:ext cx="13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10,34 %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 rot="18924391">
            <a:off x="2761450" y="423687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3,45 %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 rot="18924391">
            <a:off x="4023034" y="3534669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13,79 %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5065169" y="2864394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41,38 %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 rot="18924391">
            <a:off x="6738103" y="2534537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31,03 %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ítulo 6"/>
          <p:cNvSpPr txBox="1">
            <a:spLocks/>
          </p:cNvSpPr>
          <p:nvPr/>
        </p:nvSpPr>
        <p:spPr bwMode="auto">
          <a:xfrm>
            <a:off x="1619250" y="0"/>
            <a:ext cx="6337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Micro-bacia </a:t>
            </a:r>
            <a:r>
              <a:rPr lang="pt-BR" sz="36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Pacuri</a:t>
            </a:r>
            <a:r>
              <a:rPr kumimoji="0" lang="pt-B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 descr="Logo_Itaipu_Preferenci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428596" y="1214422"/>
          <a:ext cx="8715404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 rot="16200000">
            <a:off x="-1035318" y="3249841"/>
            <a:ext cx="2899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95000"/>
                  </a:schemeClr>
                </a:solidFill>
              </a:rPr>
              <a:t>N° DE PRODUTORES</a:t>
            </a:r>
            <a:endParaRPr lang="pt-BR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909622" y="2578642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36,00 %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 rot="18924391">
            <a:off x="3522968" y="3891859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12,00 %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 rot="18924391">
            <a:off x="4665976" y="4239883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8,00 %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 rot="18924391">
            <a:off x="8166863" y="3106041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20,00 %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 rot="18924391">
            <a:off x="7023855" y="3454065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16,00 %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 rot="18924391">
            <a:off x="5809409" y="4239883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8,00 %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ítulo 6"/>
          <p:cNvSpPr txBox="1">
            <a:spLocks/>
          </p:cNvSpPr>
          <p:nvPr/>
        </p:nvSpPr>
        <p:spPr bwMode="auto">
          <a:xfrm>
            <a:off x="1619250" y="0"/>
            <a:ext cx="6337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Micro-bacia </a:t>
            </a:r>
            <a:r>
              <a:rPr lang="pt-BR" sz="36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Pacuri</a:t>
            </a:r>
            <a:r>
              <a:rPr kumimoji="0" lang="pt-B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Imagem 12" descr="Logo_Itaipu_Preferenc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  <p:pic>
        <p:nvPicPr>
          <p:cNvPr id="14" name="Picture 7" descr="febrapdp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179512" y="1052736"/>
            <a:ext cx="8820472" cy="253898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b="1" dirty="0" smtClean="0"/>
              <a:t>FEDERAÇÃO BRASILEIRA DE PLANTIO DIRETO E IRRIGAÇÃO</a:t>
            </a:r>
          </a:p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b="1" dirty="0" smtClean="0"/>
              <a:t>44 </a:t>
            </a:r>
            <a:r>
              <a:rPr lang="pt-BR" sz="2400" b="1" dirty="0"/>
              <a:t>ANOS DE PLANTIO DIRETO:</a:t>
            </a:r>
            <a:r>
              <a:rPr lang="pt-BR" sz="2400" dirty="0"/>
              <a:t> Herbert Bartz – pioneiro;</a:t>
            </a:r>
          </a:p>
          <a:p>
            <a:pPr marL="274320" lvl="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b="1" dirty="0" smtClean="0">
                <a:latin typeface="+mj-lt"/>
              </a:rPr>
              <a:t>24 ANOS DE FEBRAPDP: </a:t>
            </a:r>
            <a:r>
              <a:rPr lang="pt-BR" sz="2400" dirty="0" smtClean="0">
                <a:latin typeface="+mj-lt"/>
              </a:rPr>
              <a:t>criada 23 de julho 1992 em Cruz Alta RS; </a:t>
            </a:r>
          </a:p>
          <a:p>
            <a:pPr marL="274320" lvl="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b="1" dirty="0" smtClean="0">
                <a:latin typeface="+mj-lt"/>
              </a:rPr>
              <a:t>RECURSOS: </a:t>
            </a:r>
            <a:r>
              <a:rPr lang="pt-BR" sz="2400" dirty="0" smtClean="0">
                <a:latin typeface="+mj-lt"/>
              </a:rPr>
              <a:t>Eventos, anuidades e projetos;</a:t>
            </a:r>
            <a:r>
              <a:rPr lang="pt-BR" sz="2400" b="1" dirty="0" smtClean="0">
                <a:latin typeface="+mj-lt"/>
              </a:rPr>
              <a:t> </a:t>
            </a:r>
          </a:p>
          <a:p>
            <a:pPr marL="274320" lvl="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b="1" dirty="0" smtClean="0">
                <a:latin typeface="+mj-lt"/>
              </a:rPr>
              <a:t>IRRIGAÇÃO: </a:t>
            </a:r>
            <a:r>
              <a:rPr lang="pt-BR" sz="2400" dirty="0">
                <a:latin typeface="+mj-lt"/>
              </a:rPr>
              <a:t>10 de Julho de 2012 é agregado a representação dos  </a:t>
            </a:r>
            <a:r>
              <a:rPr lang="pt-BR" sz="2400" b="1" dirty="0">
                <a:latin typeface="+mj-lt"/>
              </a:rPr>
              <a:t>IRRIGANTES</a:t>
            </a:r>
            <a:r>
              <a:rPr lang="pt-BR" sz="2400" dirty="0">
                <a:latin typeface="+mj-lt"/>
              </a:rPr>
              <a:t>;</a:t>
            </a:r>
          </a:p>
          <a:p>
            <a:pPr marL="274320" lvl="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endParaRPr lang="pt-BR" sz="2400" b="1" dirty="0" smtClean="0">
              <a:latin typeface="+mj-lt"/>
            </a:endParaRPr>
          </a:p>
        </p:txBody>
      </p:sp>
      <p:pic>
        <p:nvPicPr>
          <p:cNvPr id="38913" name="Picture 1" descr="C:\Users\ALFONSO\Pictures\Entardecer do s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76194"/>
            <a:ext cx="4320480" cy="2448272"/>
          </a:xfrm>
          <a:prstGeom prst="rect">
            <a:avLst/>
          </a:prstGeom>
          <a:noFill/>
        </p:spPr>
      </p:pic>
      <p:pic>
        <p:nvPicPr>
          <p:cNvPr id="7" name="Imagem 6" descr="Rodap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405" y="5861273"/>
            <a:ext cx="9144000" cy="94869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10" name="Elipse 9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 descr="marca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37356" y="116632"/>
            <a:ext cx="486047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dirty="0" smtClean="0">
                <a:cs typeface="Arial" pitchFamily="34" charset="0"/>
              </a:rPr>
              <a:t>FEBRAPDP - 2016</a:t>
            </a:r>
            <a:endParaRPr lang="pt-BR" sz="3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42916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406371" y="1214422"/>
          <a:ext cx="8737629" cy="441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 rot="16200000">
            <a:off x="-1035318" y="3208049"/>
            <a:ext cx="2899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95000"/>
                  </a:schemeClr>
                </a:solidFill>
              </a:rPr>
              <a:t>N° DE PRODUTORES</a:t>
            </a:r>
            <a:endParaRPr lang="pt-BR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4350789" y="2650080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48,28 %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 rot="18924391">
            <a:off x="1451691" y="3025437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24,14 %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 rot="18924391">
            <a:off x="3094765" y="4249049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3,45 %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 rot="18924391">
            <a:off x="7881111" y="3882693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10,34 %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 rot="18924391">
            <a:off x="6237612" y="3668379"/>
            <a:ext cx="124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13,79 %</a:t>
            </a:r>
            <a:endParaRPr lang="pt-BR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ítulo 6"/>
          <p:cNvSpPr txBox="1">
            <a:spLocks/>
          </p:cNvSpPr>
          <p:nvPr/>
        </p:nvSpPr>
        <p:spPr bwMode="auto">
          <a:xfrm>
            <a:off x="1619250" y="0"/>
            <a:ext cx="6337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Micro-bacia </a:t>
            </a:r>
            <a:r>
              <a:rPr lang="pt-BR" sz="36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Pacuri</a:t>
            </a:r>
            <a:r>
              <a:rPr kumimoji="0" lang="pt-B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 descr="Logo_Itaipu_Preferenci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51520" y="1857364"/>
            <a:ext cx="8892480" cy="4539209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SENSIBILIZAÇÃO DOS AGRICULTORES DA MICROBACIA (reuniões/cartilhas)</a:t>
            </a:r>
          </a:p>
          <a:p>
            <a:pPr algn="ctr">
              <a:defRPr/>
            </a:pPr>
            <a:endParaRPr lang="pt-BR" sz="2800" dirty="0" smtClean="0"/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51520" y="1857364"/>
            <a:ext cx="8892480" cy="4539209"/>
          </a:xfrm>
        </p:spPr>
        <p:txBody>
          <a:bodyPr/>
          <a:lstStyle/>
          <a:p>
            <a:pPr algn="ctr"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SENSIBILIZAÇÃO DOS AGRICULTORES DA MICROBACIA (reuniões/cartilhas)</a:t>
            </a:r>
          </a:p>
          <a:p>
            <a:pPr algn="ctr">
              <a:defRPr/>
            </a:pPr>
            <a:endParaRPr lang="pt-BR" sz="2800" dirty="0" smtClean="0"/>
          </a:p>
          <a:p>
            <a:pPr algn="ctr">
              <a:defRPr/>
            </a:pPr>
            <a:r>
              <a:rPr lang="pt-BR" sz="2800" dirty="0" smtClean="0"/>
              <a:t>OFICINA COM OS AGRICULTORES</a:t>
            </a:r>
          </a:p>
          <a:p>
            <a:pPr algn="ctr">
              <a:defRPr/>
            </a:pPr>
            <a:r>
              <a:rPr lang="pt-BR" sz="2800" dirty="0" smtClean="0"/>
              <a:t>Como funciona o programa</a:t>
            </a:r>
          </a:p>
          <a:p>
            <a:pPr algn="ctr">
              <a:defRPr/>
            </a:pPr>
            <a:r>
              <a:rPr lang="pt-BR" sz="2800" dirty="0" smtClean="0"/>
              <a:t>Quais seus objetivos</a:t>
            </a:r>
          </a:p>
          <a:p>
            <a:pPr algn="ctr">
              <a:defRPr/>
            </a:pPr>
            <a:r>
              <a:rPr lang="pt-BR" sz="2800" dirty="0" smtClean="0"/>
              <a:t>Informação sobre os indicadores levantados no questionário </a:t>
            </a:r>
          </a:p>
        </p:txBody>
      </p:sp>
      <p:pic>
        <p:nvPicPr>
          <p:cNvPr id="9" name="Imagem 8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71600"/>
          </a:xfrm>
        </p:spPr>
        <p:txBody>
          <a:bodyPr/>
          <a:lstStyle/>
          <a:p>
            <a:r>
              <a:rPr lang="pt-BR" dirty="0" smtClean="0"/>
              <a:t>Cesta de Indicadores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1285860"/>
            <a:ext cx="8329642" cy="5572140"/>
          </a:xfrm>
        </p:spPr>
        <p:txBody>
          <a:bodyPr/>
          <a:lstStyle/>
          <a:p>
            <a:r>
              <a:rPr lang="pt-BR" sz="2800" dirty="0" smtClean="0"/>
              <a:t>Cobertura de solo;</a:t>
            </a:r>
          </a:p>
          <a:p>
            <a:r>
              <a:rPr lang="pt-BR" sz="2800" dirty="0" smtClean="0"/>
              <a:t>Uso de fertilizante orgânico;</a:t>
            </a:r>
          </a:p>
          <a:p>
            <a:r>
              <a:rPr lang="pt-BR" sz="2800" dirty="0" smtClean="0"/>
              <a:t>Rotação de culturas;</a:t>
            </a:r>
          </a:p>
          <a:p>
            <a:r>
              <a:rPr lang="pt-BR" sz="2800" dirty="0" smtClean="0"/>
              <a:t>Revolvimento do solo;</a:t>
            </a:r>
          </a:p>
          <a:p>
            <a:r>
              <a:rPr lang="pt-BR" sz="2800" dirty="0" smtClean="0"/>
              <a:t>Área da propriedade com plantio direto;</a:t>
            </a:r>
          </a:p>
          <a:p>
            <a:r>
              <a:rPr lang="pt-BR" sz="2800" dirty="0" smtClean="0"/>
              <a:t>Tempo de adoção do plantio direto;</a:t>
            </a:r>
          </a:p>
          <a:p>
            <a:r>
              <a:rPr lang="pt-BR" sz="2800" dirty="0" smtClean="0"/>
              <a:t>Terraços;</a:t>
            </a:r>
          </a:p>
          <a:p>
            <a:r>
              <a:rPr lang="pt-BR" sz="2800" dirty="0" smtClean="0"/>
              <a:t>Erosão;</a:t>
            </a:r>
          </a:p>
          <a:p>
            <a:r>
              <a:rPr lang="pt-BR" sz="2800" dirty="0" err="1" smtClean="0"/>
              <a:t>Frequência</a:t>
            </a:r>
            <a:r>
              <a:rPr lang="pt-BR" sz="2800" dirty="0" smtClean="0"/>
              <a:t> de preparo. </a:t>
            </a:r>
          </a:p>
          <a:p>
            <a:r>
              <a:rPr lang="pt-BR" sz="2800" dirty="0" smtClean="0"/>
              <a:t>Minhocas;</a:t>
            </a:r>
          </a:p>
          <a:p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51520" y="2276872"/>
            <a:ext cx="8892480" cy="4107160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ESCOLHA PARTICIPATIVA DOS INDICADORES</a:t>
            </a:r>
          </a:p>
          <a:p>
            <a:pPr>
              <a:buNone/>
              <a:defRPr/>
            </a:pPr>
            <a:endParaRPr lang="pt-BR" dirty="0" smtClean="0"/>
          </a:p>
          <a:p>
            <a:pPr>
              <a:buNone/>
              <a:defRPr/>
            </a:pPr>
            <a:r>
              <a:rPr lang="pt-BR" dirty="0" smtClean="0"/>
              <a:t>	</a:t>
            </a:r>
          </a:p>
          <a:p>
            <a:pPr>
              <a:defRPr/>
            </a:pPr>
            <a:r>
              <a:rPr lang="pt-BR" dirty="0" smtClean="0"/>
              <a:t>Escolha do Grupo Piloto TOP 5%</a:t>
            </a:r>
          </a:p>
          <a:p>
            <a:pPr>
              <a:buNone/>
              <a:defRPr/>
            </a:pPr>
            <a:r>
              <a:rPr lang="pt-BR" dirty="0" smtClean="0"/>
              <a:t>	Em cada uma das seis micro-bacias</a:t>
            </a:r>
          </a:p>
          <a:p>
            <a:pPr>
              <a:buNone/>
              <a:defRPr/>
            </a:pPr>
            <a:endParaRPr lang="pt-BR" dirty="0" smtClean="0"/>
          </a:p>
          <a:p>
            <a:pPr>
              <a:defRPr/>
            </a:pPr>
            <a:endParaRPr lang="pt-BR" dirty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51520" y="1643050"/>
            <a:ext cx="8892480" cy="4452950"/>
          </a:xfrm>
        </p:spPr>
        <p:txBody>
          <a:bodyPr>
            <a:normAutofit lnSpcReduction="10000"/>
          </a:bodyPr>
          <a:lstStyle/>
          <a:p>
            <a:pPr algn="ctr">
              <a:buNone/>
              <a:defRPr/>
            </a:pPr>
            <a:endParaRPr lang="pt-BR" sz="2800" b="1" dirty="0" smtClean="0"/>
          </a:p>
          <a:p>
            <a:pPr algn="ctr">
              <a:defRPr/>
            </a:pPr>
            <a:r>
              <a:rPr lang="pt-BR" sz="2800" b="1" dirty="0" smtClean="0"/>
              <a:t>Customização Questionário Diagnóstico</a:t>
            </a:r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r>
              <a:rPr lang="pt-BR" sz="2800" b="1" dirty="0" smtClean="0"/>
              <a:t>Desenvolvimento Cadastro Técnico </a:t>
            </a:r>
            <a:r>
              <a:rPr lang="pt-BR" sz="2800" b="1" dirty="0" err="1" smtClean="0"/>
              <a:t>Multifinalitário</a:t>
            </a:r>
            <a:r>
              <a:rPr lang="pt-BR" sz="2800" b="1" dirty="0" smtClean="0"/>
              <a:t> para Plantio Direto</a:t>
            </a:r>
          </a:p>
          <a:p>
            <a:pPr algn="ctr">
              <a:defRPr/>
            </a:pPr>
            <a:r>
              <a:rPr lang="pt-BR" sz="2800" b="1" dirty="0" smtClean="0"/>
              <a:t>CTM PDP</a:t>
            </a:r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r>
              <a:rPr lang="pt-BR" sz="2800" b="1" dirty="0" smtClean="0"/>
              <a:t>Parceria CIH</a:t>
            </a:r>
          </a:p>
          <a:p>
            <a:pPr algn="ctr">
              <a:buNone/>
              <a:defRPr/>
            </a:pPr>
            <a:r>
              <a:rPr lang="pt-BR" sz="2800" b="1" dirty="0" smtClean="0"/>
              <a:t>Centro Internacional de </a:t>
            </a:r>
            <a:r>
              <a:rPr lang="pt-BR" sz="2800" b="1" dirty="0" err="1" smtClean="0"/>
              <a:t>Hidroinformática</a:t>
            </a:r>
            <a:endParaRPr lang="pt-BR" sz="2800" b="1" dirty="0" smtClean="0"/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endParaRPr lang="pt-BR" sz="2800" b="1" dirty="0"/>
          </a:p>
        </p:txBody>
      </p:sp>
      <p:sp>
        <p:nvSpPr>
          <p:cNvPr id="10" name="Título 6"/>
          <p:cNvSpPr txBox="1">
            <a:spLocks/>
          </p:cNvSpPr>
          <p:nvPr/>
        </p:nvSpPr>
        <p:spPr bwMode="auto">
          <a:xfrm>
            <a:off x="1643042" y="214290"/>
            <a:ext cx="63373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Qualidade Plantio Direto na Palha na BP3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251520" y="1643050"/>
            <a:ext cx="8892480" cy="4452950"/>
          </a:xfrm>
        </p:spPr>
        <p:txBody>
          <a:bodyPr/>
          <a:lstStyle/>
          <a:p>
            <a:pPr algn="ctr">
              <a:buNone/>
              <a:defRPr/>
            </a:pPr>
            <a:endParaRPr lang="pt-BR" sz="2800" b="1" dirty="0" smtClean="0"/>
          </a:p>
          <a:p>
            <a:pPr algn="ctr"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Customização Questionário Diagnóstico</a:t>
            </a:r>
          </a:p>
          <a:p>
            <a:pPr algn="ctr">
              <a:defRPr/>
            </a:pPr>
            <a:endParaRPr lang="pt-BR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Desenvolvimento CTM Plantio Direto</a:t>
            </a:r>
          </a:p>
          <a:p>
            <a:pPr algn="ctr"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Parceria CIH</a:t>
            </a:r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r>
              <a:rPr lang="pt-BR" sz="2800" b="1" dirty="0" smtClean="0"/>
              <a:t>APLICAÇÃO QUESTIONÁRIO DE AVALIAÇÃO</a:t>
            </a:r>
          </a:p>
          <a:p>
            <a:pPr algn="ctr">
              <a:buNone/>
              <a:defRPr/>
            </a:pPr>
            <a:r>
              <a:rPr lang="pt-BR" sz="2800" b="1" dirty="0" smtClean="0"/>
              <a:t>		Grupo Piloto TOP 5%</a:t>
            </a:r>
          </a:p>
          <a:p>
            <a:pPr algn="ctr">
              <a:buNone/>
              <a:defRPr/>
            </a:pPr>
            <a:endParaRPr lang="pt-BR" sz="2800" b="1" dirty="0" smtClean="0"/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endParaRPr lang="pt-BR" sz="2800" b="1" dirty="0"/>
          </a:p>
        </p:txBody>
      </p:sp>
      <p:sp>
        <p:nvSpPr>
          <p:cNvPr id="10" name="Título 6"/>
          <p:cNvSpPr txBox="1">
            <a:spLocks/>
          </p:cNvSpPr>
          <p:nvPr/>
        </p:nvSpPr>
        <p:spPr bwMode="auto">
          <a:xfrm>
            <a:off x="1643042" y="214290"/>
            <a:ext cx="63373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Qualidade Plantio Direto na Palha na BP3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23528" y="2348880"/>
            <a:ext cx="8568952" cy="3747120"/>
          </a:xfrm>
        </p:spPr>
        <p:txBody>
          <a:bodyPr/>
          <a:lstStyle/>
          <a:p>
            <a:pPr>
              <a:defRPr/>
            </a:pPr>
            <a:r>
              <a:rPr lang="pt-BR" b="1" dirty="0" smtClean="0"/>
              <a:t>Proposta inicial Planilha de Pontuação</a:t>
            </a:r>
          </a:p>
          <a:p>
            <a:pPr>
              <a:defRPr/>
            </a:pPr>
            <a:endParaRPr lang="pt-BR" b="1" dirty="0" smtClean="0"/>
          </a:p>
          <a:p>
            <a:pPr>
              <a:defRPr/>
            </a:pPr>
            <a:r>
              <a:rPr lang="pt-BR" b="1" dirty="0" smtClean="0"/>
              <a:t>PONTUAÇÃO E RANQUEAMENTO</a:t>
            </a:r>
          </a:p>
          <a:p>
            <a:pPr>
              <a:defRPr/>
            </a:pPr>
            <a:endParaRPr lang="pt-BR" b="1" dirty="0" smtClean="0"/>
          </a:p>
          <a:p>
            <a:pPr>
              <a:buFont typeface="Wingdings" pitchFamily="2" charset="2"/>
              <a:buNone/>
              <a:defRPr/>
            </a:pPr>
            <a:endParaRPr lang="pt-BR" b="1" dirty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827584" y="908720"/>
            <a:ext cx="7632848" cy="4680520"/>
          </a:xfrm>
        </p:spPr>
        <p:txBody>
          <a:bodyPr tIns="25471"/>
          <a:lstStyle/>
          <a:p>
            <a:pPr>
              <a:lnSpc>
                <a:spcPct val="15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pt-BR" sz="2900" b="1" dirty="0"/>
              <a:t>PROPOSTA PARA UM ÍNDICE DE QUALIDADE PARTICIPATIVO DO SISTEMA PLANTIO DIRETO</a:t>
            </a:r>
            <a:br>
              <a:rPr lang="pt-BR" sz="2900" b="1" dirty="0"/>
            </a:br>
            <a:r>
              <a:rPr lang="pt-BR" sz="2900" b="1" dirty="0" smtClean="0"/>
              <a:t/>
            </a:r>
            <a:br>
              <a:rPr lang="pt-BR" sz="2900" b="1" dirty="0" smtClean="0"/>
            </a:br>
            <a:r>
              <a:rPr lang="pt-BR" sz="2900" b="1" dirty="0" smtClean="0"/>
              <a:t>IQP</a:t>
            </a:r>
            <a:br>
              <a:rPr lang="pt-BR" sz="2900" b="1" dirty="0" smtClean="0"/>
            </a:br>
            <a:r>
              <a:rPr lang="pt-BR" sz="2900" b="1" dirty="0"/>
              <a:t/>
            </a:r>
            <a:br>
              <a:rPr lang="pt-BR" sz="2900" b="1" dirty="0"/>
            </a:br>
            <a:r>
              <a:rPr lang="pt-BR" sz="2000" b="1" dirty="0" smtClean="0"/>
              <a:t>FEBRAPDP &amp; ITAIPU</a:t>
            </a:r>
            <a:r>
              <a:rPr lang="pt-BR" sz="2000" b="1" dirty="0"/>
              <a:t/>
            </a:r>
            <a:br>
              <a:rPr lang="pt-BR" sz="2000" b="1" dirty="0"/>
            </a:br>
            <a:r>
              <a:rPr lang="pt-BR" sz="1600" b="1" dirty="0"/>
              <a:t> </a:t>
            </a:r>
          </a:p>
        </p:txBody>
      </p:sp>
      <p:pic>
        <p:nvPicPr>
          <p:cNvPr id="3" name="Imagem 2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1" y="1"/>
            <a:ext cx="9144000" cy="3861047"/>
          </a:xfrm>
        </p:spPr>
        <p:txBody>
          <a:bodyPr tIns="25471" anchor="t"/>
          <a:lstStyle/>
          <a:p>
            <a:pPr marL="311045" indent="-311045" algn="l">
              <a:spcAft>
                <a:spcPts val="1293"/>
              </a:spcAft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3600" b="1" dirty="0"/>
              <a:t>Base </a:t>
            </a:r>
            <a:r>
              <a:rPr lang="pt-BR" sz="3600" b="1" dirty="0" smtClean="0"/>
              <a:t>conceitual:</a:t>
            </a:r>
            <a:endParaRPr lang="pt-BR" sz="3600" dirty="0"/>
          </a:p>
          <a:p>
            <a:pPr marL="799212" lvl="1" indent="-322565" algn="l">
              <a:spcAft>
                <a:spcPts val="1032"/>
              </a:spcAft>
              <a:buSzPct val="45000"/>
              <a:buFont typeface="Wingdings" charset="2"/>
              <a:buChar char="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3200" dirty="0"/>
              <a:t>Objetivos de avaliar a qualidade do SPD</a:t>
            </a:r>
            <a:r>
              <a:rPr lang="pt-BR" sz="3200" dirty="0" smtClean="0"/>
              <a:t>:</a:t>
            </a:r>
          </a:p>
          <a:p>
            <a:pPr marL="2073631" lvl="2" indent="-413287" algn="l">
              <a:lnSpc>
                <a:spcPct val="150000"/>
              </a:lnSpc>
              <a:spcAft>
                <a:spcPts val="771"/>
              </a:spcAft>
              <a:buFont typeface="Times New Roman" pitchFamily="16" charset="0"/>
              <a:buChar char="•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2800" dirty="0"/>
              <a:t> Avaliar indiretamente o seu grau de </a:t>
            </a:r>
            <a:r>
              <a:rPr lang="pt-BR" sz="2800" dirty="0" err="1"/>
              <a:t>multifuncionalidade</a:t>
            </a:r>
            <a:r>
              <a:rPr lang="pt-BR" sz="2800" dirty="0"/>
              <a:t> – funções além da produção de alimentos, fibras </a:t>
            </a:r>
            <a:r>
              <a:rPr lang="pt-BR" sz="2800" dirty="0" smtClean="0"/>
              <a:t>e energia.</a:t>
            </a:r>
            <a:endParaRPr lang="pt-BR" sz="2800" dirty="0"/>
          </a:p>
        </p:txBody>
      </p:sp>
      <p:pic>
        <p:nvPicPr>
          <p:cNvPr id="3" name="Imagem 2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1116293" cy="864096"/>
          </a:xfrm>
          <a:prstGeom prst="rect">
            <a:avLst/>
          </a:prstGeom>
        </p:spPr>
      </p:pic>
      <p:pic>
        <p:nvPicPr>
          <p:cNvPr id="7" name="Imagem 6" descr="logo federação + irrigac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420888"/>
            <a:ext cx="1296144" cy="12961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Rodap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01858"/>
            <a:ext cx="9153723" cy="711518"/>
          </a:xfrm>
          <a:prstGeom prst="rect">
            <a:avLst/>
          </a:prstGeom>
        </p:spPr>
      </p:pic>
      <p:grpSp>
        <p:nvGrpSpPr>
          <p:cNvPr id="2" name="Grupo 3"/>
          <p:cNvGrpSpPr/>
          <p:nvPr/>
        </p:nvGrpSpPr>
        <p:grpSpPr>
          <a:xfrm>
            <a:off x="8167530" y="5895273"/>
            <a:ext cx="918102" cy="918102"/>
            <a:chOff x="3491880" y="2606432"/>
            <a:chExt cx="2060848" cy="2060848"/>
          </a:xfrm>
        </p:grpSpPr>
        <p:sp>
          <p:nvSpPr>
            <p:cNvPr id="5" name="Elipse 4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6" name="Imagem 5" descr="marc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66625" y="794746"/>
            <a:ext cx="8820472" cy="385839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Representação em diversas esferas do governo: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Coordenação CTASI.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Politicas públicas: Plano ABC, Plano Plurianual, Seguro Agrícola.</a:t>
            </a:r>
          </a:p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Audiências Públicas: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/>
              <a:t>Paraquate.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Glifosato</a:t>
            </a:r>
            <a:r>
              <a:rPr lang="pt-BR" sz="2400" dirty="0"/>
              <a:t>.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/>
              <a:t>2,4D.</a:t>
            </a:r>
          </a:p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Representação internacional: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FAO.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CAAPAS.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endParaRPr lang="pt-BR" sz="2400" dirty="0" smtClean="0"/>
          </a:p>
          <a:p>
            <a:pPr lvl="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pt-BR" sz="24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9230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1" y="1"/>
            <a:ext cx="9144000" cy="3861047"/>
          </a:xfrm>
        </p:spPr>
        <p:txBody>
          <a:bodyPr tIns="25471" anchor="t"/>
          <a:lstStyle/>
          <a:p>
            <a:pPr marL="311045" indent="-311045" algn="l">
              <a:spcAft>
                <a:spcPts val="1293"/>
              </a:spcAft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3600" b="1" dirty="0"/>
              <a:t>Base </a:t>
            </a:r>
            <a:r>
              <a:rPr lang="pt-BR" sz="3600" b="1" dirty="0" smtClean="0"/>
              <a:t>conceitual:</a:t>
            </a:r>
            <a:endParaRPr lang="pt-BR" sz="3600" dirty="0"/>
          </a:p>
          <a:p>
            <a:pPr marL="799212" lvl="1" indent="-322565" algn="l">
              <a:spcAft>
                <a:spcPts val="1032"/>
              </a:spcAft>
              <a:buSzPct val="45000"/>
              <a:buFont typeface="Wingdings" charset="2"/>
              <a:buChar char="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3200" dirty="0"/>
              <a:t>Objetivos de avaliar a qualidade do SPD</a:t>
            </a:r>
            <a:r>
              <a:rPr lang="pt-BR" sz="3200" dirty="0" smtClean="0"/>
              <a:t>:</a:t>
            </a:r>
          </a:p>
          <a:p>
            <a:pPr marL="2073631" lvl="2" indent="-413287" algn="l">
              <a:lnSpc>
                <a:spcPct val="150000"/>
              </a:lnSpc>
              <a:spcAft>
                <a:spcPts val="771"/>
              </a:spcAft>
              <a:buFont typeface="Times New Roman" pitchFamily="16" charset="0"/>
              <a:buChar char="•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2800" dirty="0"/>
              <a:t> Avaliar indiretamente o seu grau de </a:t>
            </a:r>
            <a:r>
              <a:rPr lang="pt-BR" sz="2800" dirty="0" err="1"/>
              <a:t>multifuncionalidade</a:t>
            </a:r>
            <a:r>
              <a:rPr lang="pt-BR" sz="2800" dirty="0"/>
              <a:t> – funções além da produção de alimentos, fibras </a:t>
            </a:r>
            <a:r>
              <a:rPr lang="pt-BR" sz="2800" dirty="0" smtClean="0"/>
              <a:t>e energia.</a:t>
            </a:r>
            <a:endParaRPr lang="pt-BR" sz="2800" dirty="0"/>
          </a:p>
        </p:txBody>
      </p:sp>
      <p:pic>
        <p:nvPicPr>
          <p:cNvPr id="3" name="Imagem 2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1116293" cy="864096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59632" y="3573016"/>
            <a:ext cx="7632848" cy="3284984"/>
          </a:xfrm>
          <a:prstGeom prst="rect">
            <a:avLst/>
          </a:prstGeom>
        </p:spPr>
        <p:txBody>
          <a:bodyPr vert="horz" lIns="91440" tIns="25471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pt-BR" sz="2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Impactos na Atmosfera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kumimoji="0" lang="pt-BR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Recursos</a:t>
            </a:r>
            <a:r>
              <a:rPr kumimoji="0" lang="pt-BR" sz="29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Hídricos 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pt-BR" sz="2900" b="1" baseline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Biodiversidade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m 6" descr="logo federação + irrigac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420888"/>
            <a:ext cx="1296144" cy="12961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36512" y="0"/>
            <a:ext cx="9144000" cy="4911725"/>
          </a:xfrm>
        </p:spPr>
        <p:txBody>
          <a:bodyPr tIns="25471" anchor="t">
            <a:noAutofit/>
          </a:bodyPr>
          <a:lstStyle/>
          <a:p>
            <a:pPr marL="311045" indent="-311045" algn="l">
              <a:spcAft>
                <a:spcPts val="1293"/>
              </a:spcAft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3600" b="1" dirty="0"/>
              <a:t>Base </a:t>
            </a:r>
            <a:r>
              <a:rPr lang="pt-BR" sz="3600" b="1" dirty="0" smtClean="0"/>
              <a:t>conceitual:</a:t>
            </a:r>
            <a:endParaRPr lang="pt-BR" sz="3600" dirty="0"/>
          </a:p>
          <a:p>
            <a:pPr marL="799212" lvl="1" indent="-322565" algn="l">
              <a:spcAft>
                <a:spcPts val="1032"/>
              </a:spcAft>
              <a:buSzPct val="45000"/>
              <a:buFont typeface="Wingdings" charset="2"/>
              <a:buChar char="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3200" dirty="0"/>
              <a:t>Objetivos de avaliar a qualidade do SPD</a:t>
            </a:r>
            <a:r>
              <a:rPr lang="pt-BR" sz="3200" dirty="0" smtClean="0"/>
              <a:t>:</a:t>
            </a:r>
          </a:p>
          <a:p>
            <a:pPr marL="2073631" lvl="2" indent="-413287" algn="l">
              <a:lnSpc>
                <a:spcPct val="150000"/>
              </a:lnSpc>
              <a:spcAft>
                <a:spcPts val="771"/>
              </a:spcAft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endParaRPr lang="pt-BR" sz="2800" dirty="0"/>
          </a:p>
          <a:p>
            <a:pPr marL="2073631" lvl="2" indent="-413287" algn="l">
              <a:lnSpc>
                <a:spcPct val="150000"/>
              </a:lnSpc>
              <a:spcAft>
                <a:spcPts val="771"/>
              </a:spcAft>
              <a:buFont typeface="Times New Roman" pitchFamily="16" charset="0"/>
              <a:buChar char="•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  <a:defRPr/>
            </a:pPr>
            <a:r>
              <a:rPr lang="pt-BR" sz="2800" dirty="0" smtClean="0"/>
              <a:t>Gerar </a:t>
            </a:r>
            <a:r>
              <a:rPr lang="pt-BR" sz="2800" dirty="0"/>
              <a:t>um índice como ferramenta de tomada de decisão para os atores envolvidos – agricultores, </a:t>
            </a:r>
            <a:r>
              <a:rPr lang="pt-BR" sz="2800" dirty="0" err="1"/>
              <a:t>extensionistas</a:t>
            </a:r>
            <a:r>
              <a:rPr lang="pt-BR" sz="2800" dirty="0"/>
              <a:t>, formuladores de política </a:t>
            </a:r>
            <a:r>
              <a:rPr lang="pt-BR" sz="2800" dirty="0" smtClean="0"/>
              <a:t>agrícola, ambiental e de recursos hídricos, </a:t>
            </a:r>
            <a:r>
              <a:rPr lang="pt-BR" sz="2800" dirty="0"/>
              <a:t>legisladores</a:t>
            </a:r>
          </a:p>
        </p:txBody>
      </p:sp>
      <p:pic>
        <p:nvPicPr>
          <p:cNvPr id="3" name="Imagem 2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869160"/>
            <a:ext cx="1116293" cy="864096"/>
          </a:xfrm>
          <a:prstGeom prst="rect">
            <a:avLst/>
          </a:prstGeom>
        </p:spPr>
      </p:pic>
      <p:pic>
        <p:nvPicPr>
          <p:cNvPr id="5" name="Imagem 4" descr="logo federação + irrigac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/>
          </p:nvPr>
        </p:nvSpPr>
        <p:spPr>
          <a:xfrm>
            <a:off x="163513" y="1023938"/>
            <a:ext cx="3754437" cy="5181600"/>
          </a:xfrm>
        </p:spPr>
        <p:txBody>
          <a:bodyPr tIns="25471" anchor="t">
            <a:normAutofit lnSpcReduction="10000"/>
          </a:bodyPr>
          <a:lstStyle/>
          <a:p>
            <a:pPr marL="311045" indent="-311045" algn="l">
              <a:spcAft>
                <a:spcPts val="1293"/>
              </a:spcAft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  <a:defRPr/>
            </a:pPr>
            <a:r>
              <a:rPr lang="pt-BR" sz="2900" dirty="0"/>
              <a:t>Hierarquia espacial:</a:t>
            </a:r>
          </a:p>
          <a:p>
            <a:pPr marL="779052" lvl="1" indent="-290884" algn="l">
              <a:spcAft>
                <a:spcPts val="1032"/>
              </a:spcAft>
              <a:buSzPct val="45000"/>
              <a:buFont typeface="Wingdings" charset="2"/>
              <a:buChar char="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  <a:defRPr/>
            </a:pPr>
            <a:r>
              <a:rPr lang="pt-BR" sz="2500" dirty="0"/>
              <a:t>Indicadores de qualidade do Plantio Direto – </a:t>
            </a:r>
            <a:r>
              <a:rPr lang="pt-BR" sz="2500" i="1" dirty="0"/>
              <a:t>de glebas individuais</a:t>
            </a:r>
          </a:p>
          <a:p>
            <a:pPr marL="779052" lvl="1" indent="-290884" algn="l">
              <a:spcAft>
                <a:spcPts val="1032"/>
              </a:spcAft>
              <a:buSzPct val="45000"/>
              <a:buFont typeface="Wingdings" charset="2"/>
              <a:buChar char="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  <a:defRPr/>
            </a:pPr>
            <a:r>
              <a:rPr lang="pt-BR" sz="2500" dirty="0"/>
              <a:t>Indicadores de qualidade total da produção agrícola – </a:t>
            </a:r>
            <a:r>
              <a:rPr lang="pt-BR" sz="2500" i="1" dirty="0"/>
              <a:t>da propriedade</a:t>
            </a:r>
          </a:p>
          <a:p>
            <a:pPr marL="779052" lvl="1" indent="-290884" algn="l">
              <a:spcAft>
                <a:spcPts val="1032"/>
              </a:spcAft>
              <a:buSzPct val="45000"/>
              <a:buFont typeface="Wingdings" charset="2"/>
              <a:buChar char="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  <a:defRPr/>
            </a:pPr>
            <a:r>
              <a:rPr lang="pt-BR" sz="2500" dirty="0"/>
              <a:t>Indicadores dos efeitos sobre as </a:t>
            </a:r>
            <a:r>
              <a:rPr lang="pt-BR" sz="2500" dirty="0" err="1"/>
              <a:t>externalidades</a:t>
            </a:r>
            <a:r>
              <a:rPr lang="pt-BR" sz="2500" dirty="0"/>
              <a:t> – </a:t>
            </a:r>
            <a:r>
              <a:rPr lang="pt-BR" sz="2500" i="1" dirty="0"/>
              <a:t>da bacia hidrográfica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63513" y="0"/>
            <a:ext cx="7837487" cy="68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</a:tabLst>
            </a:pPr>
            <a:r>
              <a:rPr lang="pt-BR" sz="2900" b="1" dirty="0">
                <a:solidFill>
                  <a:srgbClr val="000000"/>
                </a:solidFill>
              </a:rPr>
              <a:t>Base conceitual:</a:t>
            </a:r>
            <a:endParaRPr lang="pt-BR" sz="2900" dirty="0">
              <a:solidFill>
                <a:srgbClr val="000000"/>
              </a:solidFill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7950" y="587375"/>
            <a:ext cx="5224463" cy="620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3590925" y="2286000"/>
            <a:ext cx="2286000" cy="654050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 type="stealth" w="med" len="med"/>
          </a:ln>
        </p:spPr>
        <p:txBody>
          <a:bodyPr lIns="82945" tIns="41473" rIns="82945" bIns="41473"/>
          <a:lstStyle/>
          <a:p>
            <a:endParaRPr lang="pt-BR"/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3590925" y="3756025"/>
            <a:ext cx="2122488" cy="488950"/>
          </a:xfrm>
          <a:prstGeom prst="line">
            <a:avLst/>
          </a:prstGeom>
          <a:noFill/>
          <a:ln w="360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82945" tIns="41473" rIns="82945" bIns="41473"/>
          <a:lstStyle/>
          <a:p>
            <a:endParaRPr lang="pt-BR"/>
          </a:p>
        </p:txBody>
      </p:sp>
      <p:sp>
        <p:nvSpPr>
          <p:cNvPr id="23559" name="Line 6"/>
          <p:cNvSpPr>
            <a:spLocks noChangeShapeType="1"/>
          </p:cNvSpPr>
          <p:nvPr/>
        </p:nvSpPr>
        <p:spPr bwMode="auto">
          <a:xfrm flipV="1">
            <a:off x="3429000" y="5127625"/>
            <a:ext cx="2808288" cy="263525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stealth" w="med" len="med"/>
          </a:ln>
        </p:spPr>
        <p:txBody>
          <a:bodyPr lIns="82945" tIns="41473" rIns="82945" bIns="41473"/>
          <a:lstStyle/>
          <a:p>
            <a:endParaRPr lang="pt-BR"/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3590925" y="2286000"/>
            <a:ext cx="2286000" cy="146843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 type="stealth" w="med" len="med"/>
          </a:ln>
        </p:spPr>
        <p:txBody>
          <a:bodyPr lIns="82945" tIns="41473" rIns="82945" bIns="41473"/>
          <a:lstStyle/>
          <a:p>
            <a:endParaRPr lang="pt-BR"/>
          </a:p>
        </p:txBody>
      </p:sp>
      <p:sp>
        <p:nvSpPr>
          <p:cNvPr id="23561" name="Line 8"/>
          <p:cNvSpPr>
            <a:spLocks noChangeShapeType="1"/>
          </p:cNvSpPr>
          <p:nvPr/>
        </p:nvSpPr>
        <p:spPr bwMode="auto">
          <a:xfrm flipH="1">
            <a:off x="5680075" y="3527425"/>
            <a:ext cx="982663" cy="488950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pt-BR"/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 flipH="1" flipV="1">
            <a:off x="5680075" y="4014788"/>
            <a:ext cx="200025" cy="558800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pt-BR"/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>
            <a:off x="5845175" y="4083050"/>
            <a:ext cx="981075" cy="488950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pt-BR"/>
          </a:p>
        </p:txBody>
      </p:sp>
      <p:pic>
        <p:nvPicPr>
          <p:cNvPr id="12" name="Imagem 11" descr="Logo_Itaipu_Preferenc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88640"/>
            <a:ext cx="1116293" cy="864096"/>
          </a:xfrm>
          <a:prstGeom prst="rect">
            <a:avLst/>
          </a:prstGeom>
        </p:spPr>
      </p:pic>
      <p:pic>
        <p:nvPicPr>
          <p:cNvPr id="14" name="Imagem 13" descr="logo federação + irrigaca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2400" y="0"/>
            <a:ext cx="971600" cy="97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0"/>
            <a:ext cx="9593262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2204864"/>
            <a:ext cx="971600" cy="752093"/>
          </a:xfrm>
          <a:prstGeom prst="rect">
            <a:avLst/>
          </a:prstGeom>
        </p:spPr>
      </p:pic>
      <p:pic>
        <p:nvPicPr>
          <p:cNvPr id="7" name="Imagem 6" descr="logo federação + irrigac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5280" y="1124744"/>
            <a:ext cx="908720" cy="90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23528" y="2348880"/>
            <a:ext cx="8568952" cy="3747120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Validação Planilha a Campo</a:t>
            </a:r>
          </a:p>
          <a:p>
            <a:pPr lvl="1">
              <a:defRPr/>
            </a:pPr>
            <a:r>
              <a:rPr lang="pt-BR" dirty="0" smtClean="0"/>
              <a:t>Laudos de Assistência Técnica</a:t>
            </a:r>
          </a:p>
          <a:p>
            <a:pPr lvl="1">
              <a:defRPr/>
            </a:pPr>
            <a:r>
              <a:rPr lang="pt-BR" dirty="0" smtClean="0"/>
              <a:t>Amostras de Solos</a:t>
            </a:r>
          </a:p>
          <a:p>
            <a:pPr lvl="1">
              <a:defRPr/>
            </a:pPr>
            <a:r>
              <a:rPr lang="pt-BR" dirty="0" smtClean="0"/>
              <a:t>Amostras de Minhocas</a:t>
            </a:r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r>
              <a:rPr lang="pt-BR" dirty="0" smtClean="0"/>
              <a:t>Revisão da Planilha</a:t>
            </a:r>
          </a:p>
          <a:p>
            <a:pPr>
              <a:defRPr/>
            </a:pPr>
            <a:endParaRPr lang="pt-BR" dirty="0" smtClean="0"/>
          </a:p>
          <a:p>
            <a:pPr>
              <a:buNone/>
              <a:defRPr/>
            </a:pPr>
            <a:endParaRPr lang="pt-BR" dirty="0" smtClean="0"/>
          </a:p>
          <a:p>
            <a:pPr>
              <a:buFont typeface="Wingdings" pitchFamily="2" charset="2"/>
              <a:buNone/>
              <a:defRPr/>
            </a:pPr>
            <a:endParaRPr lang="pt-BR" dirty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  <p:pic>
        <p:nvPicPr>
          <p:cNvPr id="9" name="Imagem 8" descr="logo federação + irrigac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368" y="332656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327025" y="215900"/>
            <a:ext cx="2968625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</a:tabLst>
            </a:pPr>
            <a:r>
              <a:rPr lang="pt-BR" sz="2900" b="1">
                <a:solidFill>
                  <a:srgbClr val="000000"/>
                </a:solidFill>
              </a:rPr>
              <a:t>Proposta</a:t>
            </a:r>
          </a:p>
        </p:txBody>
      </p:sp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304800" y="815975"/>
            <a:ext cx="7859713" cy="106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387350" indent="-292100">
              <a:spcAft>
                <a:spcPts val="1288"/>
              </a:spcAft>
              <a:buSzPct val="45000"/>
              <a:buFont typeface="Wingdings" pitchFamily="2" charset="2"/>
              <a:buChar char=""/>
              <a:tabLst>
                <a:tab pos="387350" algn="l"/>
                <a:tab pos="792163" algn="l"/>
                <a:tab pos="1200150" algn="l"/>
                <a:tab pos="1608138" algn="l"/>
                <a:tab pos="2014538" algn="l"/>
                <a:tab pos="2422525" algn="l"/>
                <a:tab pos="2830513" algn="l"/>
                <a:tab pos="3238500" algn="l"/>
                <a:tab pos="3644900" algn="l"/>
                <a:tab pos="4052888" algn="l"/>
                <a:tab pos="4460875" algn="l"/>
                <a:tab pos="4867275" algn="l"/>
                <a:tab pos="5275263" algn="l"/>
                <a:tab pos="5683250" algn="l"/>
                <a:tab pos="6091238" algn="l"/>
                <a:tab pos="6497638" algn="l"/>
                <a:tab pos="6905625" algn="l"/>
                <a:tab pos="7313613" algn="l"/>
                <a:tab pos="7720013" algn="l"/>
                <a:tab pos="8128000" algn="l"/>
                <a:tab pos="8535988" algn="l"/>
              </a:tabLst>
            </a:pPr>
            <a:r>
              <a:rPr lang="pt-BR" sz="2900" dirty="0"/>
              <a:t>Índice de qualidade participativo (IQP</a:t>
            </a:r>
            <a:r>
              <a:rPr lang="pt-BR" sz="2900" dirty="0" smtClean="0"/>
              <a:t>):</a:t>
            </a:r>
          </a:p>
          <a:p>
            <a:pPr marL="1301750" lvl="2" indent="-292100">
              <a:spcAft>
                <a:spcPts val="1288"/>
              </a:spcAft>
              <a:buSzPct val="45000"/>
              <a:buFont typeface="Wingdings" pitchFamily="2" charset="2"/>
              <a:buChar char=""/>
              <a:tabLst>
                <a:tab pos="387350" algn="l"/>
                <a:tab pos="792163" algn="l"/>
                <a:tab pos="1200150" algn="l"/>
                <a:tab pos="1608138" algn="l"/>
                <a:tab pos="2014538" algn="l"/>
                <a:tab pos="2422525" algn="l"/>
                <a:tab pos="2830513" algn="l"/>
                <a:tab pos="3238500" algn="l"/>
                <a:tab pos="3644900" algn="l"/>
                <a:tab pos="4052888" algn="l"/>
                <a:tab pos="4460875" algn="l"/>
                <a:tab pos="4867275" algn="l"/>
                <a:tab pos="5275263" algn="l"/>
                <a:tab pos="5683250" algn="l"/>
                <a:tab pos="6091238" algn="l"/>
                <a:tab pos="6497638" algn="l"/>
                <a:tab pos="6905625" algn="l"/>
                <a:tab pos="7313613" algn="l"/>
                <a:tab pos="7720013" algn="l"/>
                <a:tab pos="8128000" algn="l"/>
                <a:tab pos="8535988" algn="l"/>
              </a:tabLst>
            </a:pPr>
            <a:r>
              <a:rPr lang="pt-BR" sz="3600" i="1" dirty="0" smtClean="0"/>
              <a:t>IQP = SUM ( I</a:t>
            </a:r>
            <a:r>
              <a:rPr lang="pt-BR" sz="2000" i="1" dirty="0" smtClean="0"/>
              <a:t>i</a:t>
            </a:r>
            <a:r>
              <a:rPr lang="pt-BR" sz="2400" i="1" dirty="0" smtClean="0"/>
              <a:t>  </a:t>
            </a:r>
            <a:r>
              <a:rPr lang="pt-BR" sz="3600" i="1" dirty="0" err="1" smtClean="0"/>
              <a:t>f</a:t>
            </a:r>
            <a:r>
              <a:rPr lang="pt-BR" sz="2000" i="1" dirty="0" err="1" smtClean="0"/>
              <a:t>i</a:t>
            </a:r>
            <a:r>
              <a:rPr lang="pt-BR" sz="2000" i="1" dirty="0" smtClean="0"/>
              <a:t> </a:t>
            </a:r>
            <a:r>
              <a:rPr lang="pt-BR" sz="3600" i="1" dirty="0" smtClean="0"/>
              <a:t>) </a:t>
            </a:r>
            <a:endParaRPr lang="pt-BR" sz="3600" i="1" dirty="0"/>
          </a:p>
          <a:p>
            <a:pPr marL="387350" indent="-292100">
              <a:spcAft>
                <a:spcPts val="1288"/>
              </a:spcAft>
              <a:tabLst>
                <a:tab pos="387350" algn="l"/>
                <a:tab pos="792163" algn="l"/>
                <a:tab pos="1200150" algn="l"/>
                <a:tab pos="1608138" algn="l"/>
                <a:tab pos="2014538" algn="l"/>
                <a:tab pos="2422525" algn="l"/>
                <a:tab pos="2830513" algn="l"/>
                <a:tab pos="3238500" algn="l"/>
                <a:tab pos="3644900" algn="l"/>
                <a:tab pos="4052888" algn="l"/>
                <a:tab pos="4460875" algn="l"/>
                <a:tab pos="4867275" algn="l"/>
                <a:tab pos="5275263" algn="l"/>
                <a:tab pos="5683250" algn="l"/>
                <a:tab pos="6091238" algn="l"/>
                <a:tab pos="6497638" algn="l"/>
                <a:tab pos="6905625" algn="l"/>
                <a:tab pos="7313613" algn="l"/>
                <a:tab pos="7720013" algn="l"/>
                <a:tab pos="8128000" algn="l"/>
                <a:tab pos="8535988" algn="l"/>
              </a:tabLst>
            </a:pPr>
            <a:endParaRPr lang="pt-BR" sz="2900" dirty="0"/>
          </a:p>
        </p:txBody>
      </p:sp>
      <p:graphicFrame>
        <p:nvGraphicFramePr>
          <p:cNvPr id="11268" name="Group 4"/>
          <p:cNvGraphicFramePr>
            <a:graphicFrameLocks noGrp="1"/>
          </p:cNvGraphicFramePr>
          <p:nvPr/>
        </p:nvGraphicFramePr>
        <p:xfrm>
          <a:off x="2254250" y="2806700"/>
          <a:ext cx="6713280" cy="3632059"/>
        </p:xfrm>
        <a:graphic>
          <a:graphicData uri="http://schemas.openxmlformats.org/drawingml/2006/table">
            <a:tbl>
              <a:tblPr/>
              <a:tblGrid>
                <a:gridCol w="4252320"/>
                <a:gridCol w="2460960"/>
              </a:tblGrid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Indicador (</a:t>
                      </a:r>
                      <a:r>
                        <a:rPr kumimoji="0" lang="pt-BR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I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)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Fator ponderação (</a:t>
                      </a:r>
                      <a:r>
                        <a:rPr kumimoji="0" lang="pt-BR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f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)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IR = intensidade da rotação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1,5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DR = diversidade da rotação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1,5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PR = persistência da rotação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1,5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FP = frequência do preparo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1,5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TC = terraceamento correto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1,0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AC = avaliação da conservação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1,0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324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NE = nutrição equilibrada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1,0</a:t>
                      </a:r>
                    </a:p>
                  </a:txBody>
                  <a:tcPr marL="81638" marR="81638" marT="69203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612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HC = histórico de comprometimento</a:t>
                      </a:r>
                    </a:p>
                  </a:txBody>
                  <a:tcPr marL="81638" marR="81638" marT="58459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1,0</a:t>
                      </a:r>
                    </a:p>
                  </a:txBody>
                  <a:tcPr marL="81638" marR="81638" marT="69203" marB="42456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133" name="Text Box 70"/>
          <p:cNvSpPr txBox="1">
            <a:spLocks noChangeArrowheads="1"/>
          </p:cNvSpPr>
          <p:nvPr/>
        </p:nvSpPr>
        <p:spPr bwMode="auto">
          <a:xfrm>
            <a:off x="179511" y="3592512"/>
            <a:ext cx="1942977" cy="340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pt-BR" b="1" dirty="0">
                <a:solidFill>
                  <a:srgbClr val="000000"/>
                </a:solidFill>
              </a:rPr>
              <a:t>Rotação (45%)</a:t>
            </a:r>
          </a:p>
        </p:txBody>
      </p:sp>
      <p:sp>
        <p:nvSpPr>
          <p:cNvPr id="4134" name="Text Box 71"/>
          <p:cNvSpPr txBox="1">
            <a:spLocks noChangeArrowheads="1"/>
          </p:cNvSpPr>
          <p:nvPr/>
        </p:nvSpPr>
        <p:spPr bwMode="auto">
          <a:xfrm>
            <a:off x="-33338" y="5062538"/>
            <a:ext cx="2122488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pt-BR" b="1" dirty="0">
                <a:solidFill>
                  <a:srgbClr val="000000"/>
                </a:solidFill>
              </a:rPr>
              <a:t>Conservação (20%)</a:t>
            </a:r>
          </a:p>
        </p:txBody>
      </p:sp>
      <p:sp>
        <p:nvSpPr>
          <p:cNvPr id="4135" name="AutoShape 72"/>
          <p:cNvSpPr>
            <a:spLocks/>
          </p:cNvSpPr>
          <p:nvPr/>
        </p:nvSpPr>
        <p:spPr bwMode="auto">
          <a:xfrm>
            <a:off x="1927225" y="3200400"/>
            <a:ext cx="293688" cy="1143000"/>
          </a:xfrm>
          <a:prstGeom prst="leftBrace">
            <a:avLst>
              <a:gd name="adj1" fmla="val 32432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pt-BR"/>
          </a:p>
        </p:txBody>
      </p:sp>
      <p:sp>
        <p:nvSpPr>
          <p:cNvPr id="4136" name="AutoShape 73"/>
          <p:cNvSpPr>
            <a:spLocks/>
          </p:cNvSpPr>
          <p:nvPr/>
        </p:nvSpPr>
        <p:spPr bwMode="auto">
          <a:xfrm>
            <a:off x="1893888" y="4802188"/>
            <a:ext cx="293687" cy="849312"/>
          </a:xfrm>
          <a:prstGeom prst="leftBrace">
            <a:avLst>
              <a:gd name="adj1" fmla="val 24099"/>
              <a:gd name="adj2" fmla="val 5212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pt-BR"/>
          </a:p>
        </p:txBody>
      </p:sp>
      <p:pic>
        <p:nvPicPr>
          <p:cNvPr id="10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1196752"/>
            <a:ext cx="1116293" cy="8640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59768"/>
          </a:xfrm>
        </p:spPr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Pontuação Microbacia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Ajuricaba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755576" y="1628800"/>
          <a:ext cx="7704858" cy="4752532"/>
        </p:xfrm>
        <a:graphic>
          <a:graphicData uri="http://schemas.openxmlformats.org/drawingml/2006/table">
            <a:tbl>
              <a:tblPr/>
              <a:tblGrid>
                <a:gridCol w="4704182"/>
                <a:gridCol w="750169"/>
                <a:gridCol w="750169"/>
                <a:gridCol w="750169"/>
                <a:gridCol w="750169"/>
              </a:tblGrid>
              <a:tr h="508721">
                <a:tc>
                  <a:txBody>
                    <a:bodyPr/>
                    <a:lstStyle/>
                    <a:p>
                      <a:pPr algn="l" fontAlgn="b"/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AJURICABA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8721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MACROINDICADORES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ADEMIR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EUGÊNIO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ODACIR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VILSON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ROTAÇÃO DE CULTURAS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1,53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1,53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COBERTURA PERMANENTE DO SOLO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0,83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NÃO REVOLVIMENTO DO SOLO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CONSERVAÇÃO DO SOLO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NUTRIÇÃO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HISTÓRICO E ADOÇÃO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0,36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TOTAIS PONTUAÇÃO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5,21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8,55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7,68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6,90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RANKING NA MICROBACIA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15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RANKING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</a:tbl>
          </a:graphicData>
        </a:graphic>
      </p:graphicFrame>
      <p:pic>
        <p:nvPicPr>
          <p:cNvPr id="5" name="Imagem 4" descr="Logo_Itaipu_Preferenc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116293" cy="864096"/>
          </a:xfrm>
          <a:prstGeom prst="rect">
            <a:avLst/>
          </a:prstGeom>
        </p:spPr>
      </p:pic>
      <p:pic>
        <p:nvPicPr>
          <p:cNvPr id="6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187624" y="1700808"/>
          <a:ext cx="6984776" cy="4426990"/>
        </p:xfrm>
        <a:graphic>
          <a:graphicData uri="http://schemas.openxmlformats.org/drawingml/2006/table">
            <a:tbl>
              <a:tblPr/>
              <a:tblGrid>
                <a:gridCol w="4724534"/>
                <a:gridCol w="753414"/>
                <a:gridCol w="753414"/>
                <a:gridCol w="753414"/>
              </a:tblGrid>
              <a:tr h="473876">
                <a:tc>
                  <a:txBody>
                    <a:bodyPr/>
                    <a:lstStyle/>
                    <a:p>
                      <a:pPr algn="l" fontAlgn="b"/>
                      <a:endParaRPr lang="pt-BR" sz="2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BURITI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3876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MACROINDICADORES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ILÁRIO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MILTON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ROTAÇÃO DE CULTURAS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COBERTURA PERMANENTE DO SOLO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0,83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NÃO REVOLVIMENTO DO SOLO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CONSERVAÇÃO DO SOLO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2,00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NUTRIÇÃO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HISTÓRICO E ADOÇÃO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0,59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TOTAIS PONTUAÇÃO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8,47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7,28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6,67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RANKING NA MICROBACIA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658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RANKING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457200" y="381000"/>
            <a:ext cx="8229600" cy="9597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Pontuação Microbacia Buriti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m 3" descr="Logo_Itaipu_Preferenc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116293" cy="864096"/>
          </a:xfrm>
          <a:prstGeom prst="rect">
            <a:avLst/>
          </a:prstGeom>
        </p:spPr>
      </p:pic>
      <p:pic>
        <p:nvPicPr>
          <p:cNvPr id="5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163513" y="163513"/>
            <a:ext cx="8816975" cy="293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900" dirty="0"/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500" dirty="0"/>
              <a:t>Rotação (período base = 9 safras em 3 anos)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200" dirty="0"/>
              <a:t>Intensidade: relacionado ao número de culturas durante o período 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200" dirty="0"/>
              <a:t>Diversificação: relacionado ao número de espécies ideal durante o período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200" dirty="0"/>
              <a:t>Persistência: relacionado a durabilidade da palha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8651875" cy="277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Imagem 3" descr="Logo_Itaipu_Preferenc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564904"/>
            <a:ext cx="1116293" cy="864096"/>
          </a:xfrm>
          <a:prstGeom prst="rect">
            <a:avLst/>
          </a:prstGeom>
        </p:spPr>
      </p:pic>
      <p:pic>
        <p:nvPicPr>
          <p:cNvPr id="5" name="Picture 7" descr="febrapdp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484784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2449513"/>
            <a:ext cx="8816975" cy="2449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63513" y="555625"/>
            <a:ext cx="8816975" cy="179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900" dirty="0"/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500" dirty="0" err="1"/>
              <a:t>Frequência</a:t>
            </a:r>
            <a:r>
              <a:rPr lang="pt-BR" sz="2500" dirty="0"/>
              <a:t> do preparo do solo (período base = 6 anos)</a:t>
            </a:r>
          </a:p>
        </p:txBody>
      </p:sp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445224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Logo_Itaipu_Preferenci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5445224"/>
            <a:ext cx="1152128" cy="8918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Rodap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01858"/>
            <a:ext cx="9153723" cy="711518"/>
          </a:xfrm>
          <a:prstGeom prst="rect">
            <a:avLst/>
          </a:prstGeom>
        </p:spPr>
      </p:pic>
      <p:grpSp>
        <p:nvGrpSpPr>
          <p:cNvPr id="2" name="Grupo 3"/>
          <p:cNvGrpSpPr/>
          <p:nvPr/>
        </p:nvGrpSpPr>
        <p:grpSpPr>
          <a:xfrm>
            <a:off x="8167530" y="5895273"/>
            <a:ext cx="918102" cy="918102"/>
            <a:chOff x="3491880" y="2606432"/>
            <a:chExt cx="2060848" cy="2060848"/>
          </a:xfrm>
        </p:grpSpPr>
        <p:sp>
          <p:nvSpPr>
            <p:cNvPr id="5" name="Elipse 4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6" name="Imagem 5" descr="marc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67544" y="332656"/>
            <a:ext cx="8424936" cy="46085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Palestras;</a:t>
            </a:r>
          </a:p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Promoção a pesquisa: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IQP.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Projeto Solo vivo.</a:t>
            </a:r>
          </a:p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ENPDP;</a:t>
            </a:r>
          </a:p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Fóruns: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Panambi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LEM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Cascavel</a:t>
            </a:r>
          </a:p>
          <a:p>
            <a:pPr marL="731520" lvl="1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r>
              <a:rPr lang="pt-BR" sz="2400" dirty="0" smtClean="0"/>
              <a:t>Rio Verde</a:t>
            </a:r>
            <a:endParaRPr lang="pt-BR" sz="2400" dirty="0">
              <a:latin typeface="+mj-lt"/>
            </a:endParaRPr>
          </a:p>
          <a:p>
            <a:pPr marL="274320" lvl="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Char char=""/>
              <a:defRPr/>
            </a:pPr>
            <a:endParaRPr lang="pt-BR" sz="24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5273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65088" y="33338"/>
            <a:ext cx="8915400" cy="1795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900" dirty="0"/>
              <a:t>Índice de qualidade participativo (IQP):</a:t>
            </a:r>
          </a:p>
          <a:p>
            <a:pPr marL="798513" lvl="1" indent="-322263">
              <a:lnSpc>
                <a:spcPct val="85000"/>
              </a:lnSpc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500" dirty="0"/>
              <a:t>Práticas conservacionistas: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50" y="1501775"/>
            <a:ext cx="7837488" cy="1960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13" y="3756025"/>
            <a:ext cx="8816975" cy="293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7" descr="febrapdp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188640"/>
            <a:ext cx="1152128" cy="8918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63513" y="163513"/>
            <a:ext cx="8816975" cy="1795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900" dirty="0"/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500" dirty="0"/>
              <a:t>Nutrição equilibrada esta relacionada à produtividade e à eventuais excessos de P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2155825"/>
            <a:ext cx="8653463" cy="326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66124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Logo_Itaipu_Preferenci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5661248"/>
            <a:ext cx="1152128" cy="8918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392113" y="163513"/>
            <a:ext cx="8588375" cy="175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900" dirty="0"/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500" dirty="0"/>
              <a:t>Consideração ao nível de comprometimento do agricultor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200" dirty="0"/>
              <a:t>Base é o maior período de SPD identificado na região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2647950"/>
            <a:ext cx="8489950" cy="224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30120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Logo_Itaipu_Preferenci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5301208"/>
            <a:ext cx="1152128" cy="8918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54" y="1268760"/>
            <a:ext cx="9093446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1619672" y="0"/>
            <a:ext cx="6337300" cy="11967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Manual do Usuário do IQP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www.febrapdp.org.br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57188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0" y="2000240"/>
            <a:ext cx="9144000" cy="1538286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Além da Pontuação a Planilha evidencia: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23528" y="4071942"/>
            <a:ext cx="8568952" cy="20240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DE PONTOS A MELHORAR</a:t>
            </a:r>
          </a:p>
          <a:p>
            <a:pPr>
              <a:defRPr/>
            </a:pP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PONTOS FORTES POR AGRICULTOR</a:t>
            </a:r>
          </a:p>
          <a:p>
            <a:pPr>
              <a:defRPr/>
            </a:pP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  <a:defRPr/>
            </a:pP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ítulo 6"/>
          <p:cNvSpPr txBox="1">
            <a:spLocks/>
          </p:cNvSpPr>
          <p:nvPr/>
        </p:nvSpPr>
        <p:spPr bwMode="auto">
          <a:xfrm>
            <a:off x="1643042" y="214290"/>
            <a:ext cx="63373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Qualidade Plantio Direto na Palha na BP3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agem 9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3963144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DE PONTOS A MELHORAR e </a:t>
            </a:r>
          </a:p>
          <a:p>
            <a:pPr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PONTOS FORTES da Gleba Avaliada</a:t>
            </a:r>
          </a:p>
          <a:p>
            <a:pPr>
              <a:defRPr/>
            </a:pPr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Proporciona Subsídios para elaboração e monitoramento de um :</a:t>
            </a:r>
          </a:p>
          <a:p>
            <a:pPr algn="ctr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trabalho visando melhoria continua </a:t>
            </a:r>
          </a:p>
          <a:p>
            <a:pPr algn="ctr">
              <a:defRPr/>
            </a:pPr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(PDCA)</a:t>
            </a:r>
          </a:p>
          <a:p>
            <a:pPr algn="ctr">
              <a:defRPr/>
            </a:pPr>
            <a:r>
              <a:rPr lang="pt-BR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Ferramental para a Assistência Técnica</a:t>
            </a:r>
            <a:endParaRPr lang="pt-B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1643042" y="260648"/>
            <a:ext cx="6337300" cy="119675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Qualidade Plantio Direto na Palha na BP3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1116293" cy="864096"/>
          </a:xfrm>
          <a:prstGeom prst="rect">
            <a:avLst/>
          </a:prstGeom>
        </p:spPr>
      </p:pic>
      <p:pic>
        <p:nvPicPr>
          <p:cNvPr id="9" name="Imagem 8" descr="logo federação + irrigac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332656"/>
            <a:ext cx="998984" cy="998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548680"/>
            <a:ext cx="911701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116293" cy="864096"/>
          </a:xfrm>
          <a:prstGeom prst="rect">
            <a:avLst/>
          </a:prstGeom>
        </p:spPr>
      </p:pic>
      <p:pic>
        <p:nvPicPr>
          <p:cNvPr id="7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53" y="2132856"/>
            <a:ext cx="79152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1619250" y="476672"/>
            <a:ext cx="6337300" cy="12759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RESUMO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m 3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116293" cy="864096"/>
          </a:xfrm>
          <a:prstGeom prst="rect">
            <a:avLst/>
          </a:prstGeom>
        </p:spPr>
      </p:pic>
      <p:pic>
        <p:nvPicPr>
          <p:cNvPr id="5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293688" y="1196752"/>
            <a:ext cx="8588375" cy="54913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Acoplamento ao CTM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Glebas representadas por pontos centrais ou polígonos (ideal)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 alfanuméricos do questionário são associados à gleba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Algoritmo gera o IQP por gleba</a:t>
            </a:r>
          </a:p>
        </p:txBody>
      </p:sp>
      <p:pic>
        <p:nvPicPr>
          <p:cNvPr id="3" name="Imagem 2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1116293" cy="864096"/>
          </a:xfrm>
          <a:prstGeom prst="rect">
            <a:avLst/>
          </a:prstGeom>
        </p:spPr>
      </p:pic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93688" y="1196752"/>
            <a:ext cx="8588375" cy="54913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Acoplamento ao CTM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Propriedade representada por polígono para permitir interseção das glebas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cadastrais da propriedade e do produtor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mapeados individualmente mostrando os seus níveis para facilitar a tomada de decisão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IQP médio calculado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qualidade total (futuro)</a:t>
            </a:r>
          </a:p>
        </p:txBody>
      </p:sp>
      <p:pic>
        <p:nvPicPr>
          <p:cNvPr id="3" name="Imagem 2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116293" cy="864096"/>
          </a:xfrm>
          <a:prstGeom prst="rect">
            <a:avLst/>
          </a:prstGeom>
        </p:spPr>
      </p:pic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ebrapdp.org.br/download/PD_Brasil_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" y="1196752"/>
            <a:ext cx="8971837" cy="48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Rodap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52128" y="26621"/>
            <a:ext cx="7236296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dirty="0" smtClean="0">
                <a:cs typeface="Arial" pitchFamily="34" charset="0"/>
              </a:rPr>
              <a:t>Brasil: Evolução da área cultivada em SPD 1972/73 à 2011/12</a:t>
            </a:r>
          </a:p>
        </p:txBody>
      </p:sp>
      <p:grpSp>
        <p:nvGrpSpPr>
          <p:cNvPr id="11" name="Grupo 8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12" name="Elipse 9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0" descr="marca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3" name="Seta dobrada para cima 2"/>
          <p:cNvSpPr/>
          <p:nvPr/>
        </p:nvSpPr>
        <p:spPr>
          <a:xfrm>
            <a:off x="4211960" y="5301208"/>
            <a:ext cx="576064" cy="360040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979712" y="5435932"/>
            <a:ext cx="2160240" cy="36933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Criação a FEBRAPDP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80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293688" y="1196752"/>
            <a:ext cx="8588375" cy="54913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Acoplamento ao CTM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Microbacia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representada por polígono para permitir interseção das propriedade e glebas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IQP das glebas mapeado e o médio calculado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qualidade total médio calculado (futuro)</a:t>
            </a:r>
          </a:p>
          <a:p>
            <a:pPr marL="2901950" lvl="3" indent="-412750">
              <a:spcAft>
                <a:spcPts val="525"/>
              </a:spcAft>
              <a:buFont typeface="Times New Roman" pitchFamily="18" charset="0"/>
              <a:buChar char="–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para validação externa da eficácia das ações</a:t>
            </a:r>
          </a:p>
        </p:txBody>
      </p:sp>
      <p:pic>
        <p:nvPicPr>
          <p:cNvPr id="3" name="Imagem 2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116293" cy="864096"/>
          </a:xfrm>
          <a:prstGeom prst="rect">
            <a:avLst/>
          </a:prstGeom>
        </p:spPr>
      </p:pic>
      <p:pic>
        <p:nvPicPr>
          <p:cNvPr id="4" name="Picture 7" descr="febrapd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8864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/>
          <p:cNvSpPr txBox="1">
            <a:spLocks/>
          </p:cNvSpPr>
          <p:nvPr/>
        </p:nvSpPr>
        <p:spPr>
          <a:xfrm>
            <a:off x="0" y="0"/>
            <a:ext cx="9144000" cy="170080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Qualidade Plantio Direto na Palha na BP3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CTM - Cadastro Técnico </a:t>
            </a:r>
            <a:r>
              <a:rPr lang="pt-BR" sz="2400" kern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Multifinalitário</a:t>
            </a:r>
            <a:r>
              <a:rPr lang="pt-BR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Qualidade Plantio Direto </a:t>
            </a:r>
            <a:r>
              <a:rPr lang="pt-BR" sz="20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www.febrapdp.org.br</a:t>
            </a:r>
            <a:r>
              <a:rPr lang="pt-BR" sz="20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kumimoji="0" lang="pt-BR" sz="24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85892"/>
            <a:ext cx="9199348" cy="51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5917"/>
            <a:ext cx="9199304" cy="517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0" y="0"/>
            <a:ext cx="9144000" cy="170080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Qualidade Plantio Direto na Palha na BP3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pt-BR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CTM - Cadastro Técnico </a:t>
            </a:r>
            <a:r>
              <a:rPr lang="pt-BR" sz="2400" kern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Multifinalitário</a:t>
            </a:r>
            <a:r>
              <a:rPr lang="pt-BR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Qualidade Plantio Direto </a:t>
            </a:r>
            <a:r>
              <a:rPr lang="pt-BR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  <a:hlinkClick r:id="rId4"/>
              </a:rPr>
              <a:t>http://plantio.hidroinformatica.org/</a:t>
            </a:r>
            <a:r>
              <a:rPr lang="pt-BR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kumimoji="0" lang="pt-BR" sz="24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ite Plantio Direto na Palha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238"/>
            <a:ext cx="9144000" cy="4759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ite Plantio Direto na Palha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238"/>
            <a:ext cx="9144000" cy="4759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9220" name="Imagem 3" descr="D:\Documents and Settings\Usuário\Meus documentos\DOKTORAD\Outros\Projeto EQSPDP_ Itaipu.Febrapdp\Informativos\Boletim técnico\Mapa_TOP_5_Ajurica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5888"/>
            <a:ext cx="8713788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501008"/>
            <a:ext cx="1152128" cy="89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0244" name="Imagem 3" descr="D:\Documents and Settings\Usuário\Meus documentos\DOKTORAD\Outros\Projeto EQSPDP_ Itaipu.Febrapdp\Informativos\Boletim técnico\Mapa_TOP_5_Buri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89281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5157192"/>
            <a:ext cx="1152128" cy="89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1268" name="Imagem 3" descr="D:\Documents and Settings\Usuário\Meus documentos\DOKTORAD\Outros\Projeto EQSPDP_ Itaipu.Febrapdp\Informativos\Boletim técnico\Mapa_TOP_5_F.T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4888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933056"/>
            <a:ext cx="1152128" cy="89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2292" name="Imagem 3" descr="D:\Documents and Settings\Usuário\Meus documentos\DOKTORAD\Outros\Projeto EQSPDP_ Itaipu.Febrapdp\Informativos\Boletim técnico\Mapa Top 5.Pacu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76872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005064"/>
            <a:ext cx="1152128" cy="89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3316" name="Imagem 3" descr="D:\Documents and Settings\Usuário\Meus documentos\DOKTORAD\Outros\Projeto EQSPDP_ Itaipu.Febrapdp\Informativos\Boletim técnico\Mapa_TOP_5_Mine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132856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645024"/>
            <a:ext cx="1152128" cy="89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8100392" y="1914320"/>
            <a:ext cx="288032" cy="33843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ixaDeTexto 16"/>
          <p:cNvSpPr txBox="1"/>
          <p:nvPr/>
        </p:nvSpPr>
        <p:spPr>
          <a:xfrm rot="18891292">
            <a:off x="7804412" y="5532346"/>
            <a:ext cx="713098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15/16</a:t>
            </a:r>
            <a:endParaRPr lang="en-US" sz="1200" b="1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o explicativo em seta para baixo 18"/>
          <p:cNvSpPr/>
          <p:nvPr/>
        </p:nvSpPr>
        <p:spPr>
          <a:xfrm>
            <a:off x="7668344" y="834200"/>
            <a:ext cx="1111897" cy="983793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m ha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872107" y="3005010"/>
            <a:ext cx="107504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45,7%</a:t>
            </a:r>
            <a:endParaRPr lang="en-US" sz="24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9" y="1839525"/>
            <a:ext cx="7553325" cy="3867150"/>
          </a:xfrm>
          <a:prstGeom prst="rect">
            <a:avLst/>
          </a:prstGeom>
        </p:spPr>
      </p:pic>
      <p:sp>
        <p:nvSpPr>
          <p:cNvPr id="20" name="Explosão 1 19"/>
          <p:cNvSpPr/>
          <p:nvPr/>
        </p:nvSpPr>
        <p:spPr>
          <a:xfrm>
            <a:off x="2195736" y="740385"/>
            <a:ext cx="3312368" cy="1728192"/>
          </a:xfrm>
          <a:prstGeom prst="irregularSeal1">
            <a:avLst/>
          </a:prstGeom>
          <a:ln>
            <a:solidFill>
              <a:srgbClr val="66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Brasil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35 m ha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242816" y="31958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563888" y="5445224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Fonte: Associação Plantio Direto Cerrado e Febrapdp</a:t>
            </a:r>
            <a:endParaRPr lang="pt-BR" sz="1400" b="1" dirty="0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152128" y="44624"/>
            <a:ext cx="723629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dirty="0" smtClean="0">
                <a:cs typeface="Arial" pitchFamily="34" charset="0"/>
              </a:rPr>
              <a:t>Estimativa área de SPD no </a:t>
            </a:r>
            <a:r>
              <a:rPr lang="pt-BR" sz="2800" b="1" dirty="0" smtClean="0">
                <a:solidFill>
                  <a:srgbClr val="FF0000"/>
                </a:solidFill>
                <a:cs typeface="Arial" pitchFamily="34" charset="0"/>
              </a:rPr>
              <a:t>Cerrado</a:t>
            </a:r>
            <a:r>
              <a:rPr lang="pt-BR" sz="2800" dirty="0" smtClean="0">
                <a:cs typeface="Arial" pitchFamily="34" charset="0"/>
              </a:rPr>
              <a:t>: 2016</a:t>
            </a:r>
          </a:p>
        </p:txBody>
      </p:sp>
      <p:pic>
        <p:nvPicPr>
          <p:cNvPr id="24" name="Imagem 23" descr="Rodap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grpSp>
        <p:nvGrpSpPr>
          <p:cNvPr id="25" name="Grupo 8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26" name="Elipse 9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Imagem 10" descr="marca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0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1" grpId="0" animBg="1"/>
      <p:bldP spid="2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4340" name="Imagem 3" descr="D:\Documents and Settings\Usuário\Meus documentos\DOKTORAD\Outros\Projeto EQSPDP_ Itaipu.Febrapdp\Informativos\Boletim técnico\Mapa_TOP_5_Tole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76672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548680"/>
            <a:ext cx="1116294" cy="864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293688" y="142852"/>
            <a:ext cx="8588375" cy="3714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471" rIns="0" bIns="0"/>
          <a:lstStyle/>
          <a:p>
            <a:pPr algn="ctr">
              <a:spcAft>
                <a:spcPts val="1288"/>
              </a:spcAft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qualidade participativo (IQP):</a:t>
            </a:r>
          </a:p>
          <a:p>
            <a:pPr marL="798513" lvl="1" indent="-322263">
              <a:spcAft>
                <a:spcPts val="1038"/>
              </a:spcAft>
              <a:buSzPct val="45000"/>
              <a:buFont typeface="Wingdings" pitchFamily="2" charset="2"/>
              <a:buChar char="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Validação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in loco pela equipe  - validação global por especialistas</a:t>
            </a:r>
          </a:p>
          <a:p>
            <a:pPr marL="2073275" lvl="2" indent="-412750">
              <a:spcAft>
                <a:spcPts val="775"/>
              </a:spcAft>
              <a:buFont typeface="Times New Roman" pitchFamily="18" charset="0"/>
              <a:buChar char="•"/>
              <a:tabLst>
                <a:tab pos="0" algn="l"/>
                <a:tab pos="93663" algn="l"/>
                <a:tab pos="501650" algn="l"/>
                <a:tab pos="909638" algn="l"/>
                <a:tab pos="1316038" algn="l"/>
                <a:tab pos="1724025" algn="l"/>
                <a:tab pos="2132013" algn="l"/>
                <a:tab pos="2540000" algn="l"/>
                <a:tab pos="2946400" algn="l"/>
                <a:tab pos="3354388" algn="l"/>
                <a:tab pos="3762375" algn="l"/>
                <a:tab pos="4168775" algn="l"/>
                <a:tab pos="4576763" algn="l"/>
                <a:tab pos="4984750" algn="l"/>
                <a:tab pos="5392738" algn="l"/>
                <a:tab pos="5799138" algn="l"/>
                <a:tab pos="6207125" algn="l"/>
                <a:tab pos="6615113" algn="l"/>
                <a:tab pos="7021513" algn="l"/>
                <a:tab pos="7429500" algn="l"/>
                <a:tab pos="7837488" algn="l"/>
                <a:tab pos="7878763" algn="l"/>
                <a:tab pos="8535988" algn="l"/>
              </a:tabLst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Solos – MO = validação por comparação com parâmetros ou indicadores independentes</a:t>
            </a:r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000504"/>
            <a:ext cx="3714776" cy="264320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8" descr="logo_febrapdp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143768" y="4429132"/>
            <a:ext cx="1444625" cy="1484312"/>
          </a:xfrm>
        </p:spPr>
      </p:pic>
      <p:pic>
        <p:nvPicPr>
          <p:cNvPr id="6" name="Imagem 5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9528" y="4509120"/>
            <a:ext cx="1488390" cy="11521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acia arroio fundo 02 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Metodologia Participativa para Avaliar a Qualidade do Sistema Plantio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Direto 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 Bacia do Paraná III</a:t>
            </a:r>
            <a:endParaRPr lang="pt-B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" name="Imagem 3" descr="Logo_Itaipu_Preferenc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1907704" cy="1476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ntrega Certificado CAB 24nov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9673"/>
            <a:ext cx="9144000" cy="5958327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11663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Premiação no CAB Rio+20 – Nov 2011</a:t>
            </a:r>
            <a:endParaRPr lang="pt-BR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ranke e Richard Dijkstra explic manejo soja agrc prem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54"/>
            <a:ext cx="9144000" cy="6705092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5565338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Viagem Premio Campos Gerais/PR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Mar 2012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gr Prem atentos explic No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9149"/>
            <a:ext cx="9144000" cy="5138851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260648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Viagem Premio Campos Gerais/PR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Mar 2012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Rodap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01858"/>
            <a:ext cx="9153723" cy="711518"/>
          </a:xfrm>
          <a:prstGeom prst="rect">
            <a:avLst/>
          </a:prstGeom>
        </p:spPr>
      </p:pic>
      <p:grpSp>
        <p:nvGrpSpPr>
          <p:cNvPr id="2" name="Grupo 3"/>
          <p:cNvGrpSpPr/>
          <p:nvPr/>
        </p:nvGrpSpPr>
        <p:grpSpPr>
          <a:xfrm>
            <a:off x="8167530" y="5895273"/>
            <a:ext cx="918102" cy="918102"/>
            <a:chOff x="3491880" y="2606432"/>
            <a:chExt cx="2060848" cy="2060848"/>
          </a:xfrm>
        </p:grpSpPr>
        <p:sp>
          <p:nvSpPr>
            <p:cNvPr id="5" name="Elipse 4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6" name="Imagem 5" descr="marc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7" name="Título 1"/>
          <p:cNvSpPr txBox="1">
            <a:spLocks/>
          </p:cNvSpPr>
          <p:nvPr/>
        </p:nvSpPr>
        <p:spPr>
          <a:xfrm>
            <a:off x="755576" y="1988840"/>
            <a:ext cx="7702624" cy="194421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noProof="0" dirty="0" smtClean="0">
                <a:solidFill>
                  <a:schemeClr val="accent6">
                    <a:lumMod val="50000"/>
                  </a:schemeClr>
                </a:solidFill>
              </a:rPr>
              <a:t>Índice qualidade participativo Plantio direto “PARA ARROZ IRRIGADO”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70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371600"/>
          </a:xfrm>
        </p:spPr>
        <p:txBody>
          <a:bodyPr>
            <a:noAutofit/>
          </a:bodyPr>
          <a:lstStyle/>
          <a:p>
            <a:pPr marL="311045" indent="-311045" algn="ctr">
              <a:spcAft>
                <a:spcPts val="1293"/>
              </a:spcAft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</a:pPr>
            <a:r>
              <a:rPr lang="pt-BR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espacialmente mais abrangentes</a:t>
            </a:r>
            <a:br>
              <a:rPr lang="pt-BR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nos efeitos sobre as </a:t>
            </a:r>
            <a:r>
              <a:rPr lang="pt-BR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externalidades</a:t>
            </a:r>
            <a:r>
              <a:rPr lang="pt-BR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(bacia):</a:t>
            </a:r>
            <a:r>
              <a:rPr lang="pt-BR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2576"/>
            <a:ext cx="9763953" cy="51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 descr="febrapd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0550" y="594360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Logo_Itaipu_Preferenc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82948"/>
            <a:ext cx="1259632" cy="97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371600"/>
          </a:xfrm>
        </p:spPr>
        <p:txBody>
          <a:bodyPr>
            <a:noAutofit/>
          </a:bodyPr>
          <a:lstStyle/>
          <a:p>
            <a:pPr marL="311045" indent="-311045" algn="ctr">
              <a:spcAft>
                <a:spcPts val="1293"/>
              </a:spcAft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  <a:tab pos="7879796" algn="l"/>
                <a:tab pos="8536446" algn="l"/>
              </a:tabLst>
            </a:pPr>
            <a:r>
              <a:rPr lang="pt-BR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espacialmente mais abrangentes</a:t>
            </a:r>
            <a:br>
              <a:rPr lang="pt-BR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nos efeitos sobre as </a:t>
            </a:r>
            <a:r>
              <a:rPr lang="pt-BR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externalidades</a:t>
            </a:r>
            <a:r>
              <a:rPr lang="pt-BR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(bacia):</a:t>
            </a:r>
            <a:r>
              <a:rPr lang="pt-BR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 descr="febrapd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0550" y="594360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Logo_Itaipu_Preferenc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882948"/>
            <a:ext cx="1259632" cy="975052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1700808"/>
            <a:ext cx="9144000" cy="566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Qualidade da Água &amp; Conservação de Solo: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Infiltração – recarga de aquíferos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Assoreamento – usos múltiplos das águas</a:t>
            </a:r>
            <a:endParaRPr lang="pt-BR" sz="3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Poluição – evitar poluentes e melhorar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defRPr/>
            </a:pPr>
            <a:endParaRPr lang="pt-BR" sz="3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pt-BR" sz="32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Imagem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3573016"/>
            <a:ext cx="3024188" cy="22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Imagem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340768"/>
            <a:ext cx="3689350" cy="2170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109628" y="44624"/>
            <a:ext cx="1438036" cy="1438036"/>
            <a:chOff x="3169413" y="2915"/>
            <a:chExt cx="1438036" cy="1438036"/>
          </a:xfrm>
          <a:scene3d>
            <a:camera prst="orthographicFront"/>
            <a:lightRig rig="flat" dir="t"/>
          </a:scene3d>
        </p:grpSpPr>
        <p:sp>
          <p:nvSpPr>
            <p:cNvPr id="10" name="Elipse 9"/>
            <p:cNvSpPr/>
            <p:nvPr/>
          </p:nvSpPr>
          <p:spPr>
            <a:xfrm>
              <a:off x="3169413" y="2915"/>
              <a:ext cx="1438036" cy="14380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3380008" y="213510"/>
              <a:ext cx="1016846" cy="10168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ÁGUA</a:t>
              </a:r>
              <a:endParaRPr lang="en-US" sz="1800" kern="1200" dirty="0"/>
            </a:p>
          </p:txBody>
        </p:sp>
      </p:grp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47826" y="476672"/>
            <a:ext cx="486047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dirty="0" smtClean="0">
                <a:cs typeface="Arial" pitchFamily="34" charset="0"/>
              </a:rPr>
              <a:t>Acesso e disponibilidade</a:t>
            </a:r>
            <a:endParaRPr lang="pt-BR" sz="3600" dirty="0">
              <a:cs typeface="Arial" pitchFamily="34" charset="0"/>
            </a:endParaRPr>
          </a:p>
        </p:txBody>
      </p:sp>
      <p:pic>
        <p:nvPicPr>
          <p:cNvPr id="17" name="Imagem 16" descr="Rodap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19" name="Elipse 18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 descr="marca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15" name="Espaço Reservado para Conteúdo 1"/>
          <p:cNvSpPr>
            <a:spLocks noGrp="1"/>
          </p:cNvSpPr>
          <p:nvPr>
            <p:ph/>
          </p:nvPr>
        </p:nvSpPr>
        <p:spPr>
          <a:xfrm>
            <a:off x="3354388" y="3847653"/>
            <a:ext cx="5473700" cy="1727200"/>
          </a:xfrm>
        </p:spPr>
        <p:txBody>
          <a:bodyPr/>
          <a:lstStyle/>
          <a:p>
            <a:pPr marL="0" indent="0" algn="ctr">
              <a:buNone/>
            </a:pPr>
            <a:r>
              <a:rPr lang="pt-BR" altLang="en-US" sz="2000" dirty="0"/>
              <a:t>“Estima-se que as </a:t>
            </a:r>
            <a:r>
              <a:rPr lang="pt-BR" altLang="en-US" sz="2000" b="1" dirty="0">
                <a:solidFill>
                  <a:srgbClr val="FF0000"/>
                </a:solidFill>
              </a:rPr>
              <a:t>secas</a:t>
            </a:r>
            <a:r>
              <a:rPr lang="pt-BR" altLang="en-US" sz="2000" dirty="0"/>
              <a:t>, são a </a:t>
            </a:r>
            <a:r>
              <a:rPr lang="pt-BR" altLang="en-US" sz="2000" b="1" dirty="0">
                <a:solidFill>
                  <a:srgbClr val="FF0000"/>
                </a:solidFill>
              </a:rPr>
              <a:t>catástrofe natural mais dispendiosa do mundo,</a:t>
            </a:r>
            <a:r>
              <a:rPr lang="pt-BR" altLang="en-US" sz="2000" dirty="0"/>
              <a:t> representam uma despesa entre </a:t>
            </a:r>
            <a:r>
              <a:rPr lang="pt-BR" altLang="en-US" sz="2000" b="1" dirty="0">
                <a:solidFill>
                  <a:srgbClr val="FF0000"/>
                </a:solidFill>
              </a:rPr>
              <a:t>6 a 8 bilhões de dólares por ano</a:t>
            </a:r>
            <a:r>
              <a:rPr lang="pt-BR" altLang="en-US" sz="2000" dirty="0"/>
              <a:t> e que afetam mais pessoas do que qualquer outra forma de desastre natural”</a:t>
            </a:r>
            <a:endParaRPr lang="en-US" altLang="en-US" sz="2000" dirty="0"/>
          </a:p>
        </p:txBody>
      </p:sp>
      <p:sp>
        <p:nvSpPr>
          <p:cNvPr id="16" name="Espaço Reservado para Conteúdo 1"/>
          <p:cNvSpPr txBox="1">
            <a:spLocks/>
          </p:cNvSpPr>
          <p:nvPr/>
        </p:nvSpPr>
        <p:spPr bwMode="auto">
          <a:xfrm>
            <a:off x="838002" y="1753517"/>
            <a:ext cx="431006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pt-BR" altLang="en-US" sz="2000" dirty="0"/>
              <a:t>“</a:t>
            </a:r>
            <a:r>
              <a:rPr lang="pt-BR" altLang="en-US" sz="2000" dirty="0" smtClean="0">
                <a:solidFill>
                  <a:srgbClr val="FF0000"/>
                </a:solidFill>
              </a:rPr>
              <a:t>DESDE 1900</a:t>
            </a:r>
            <a:r>
              <a:rPr lang="pt-BR" altLang="en-US" sz="2000" dirty="0"/>
              <a:t>, mais de </a:t>
            </a:r>
            <a:r>
              <a:rPr lang="pt-BR" altLang="en-US" sz="2000" b="1" dirty="0">
                <a:solidFill>
                  <a:srgbClr val="FF0000"/>
                </a:solidFill>
              </a:rPr>
              <a:t>11 milhões de pessoas morreram</a:t>
            </a:r>
            <a:r>
              <a:rPr lang="pt-BR" altLang="en-US" sz="2000" dirty="0"/>
              <a:t> como resultado das secas e 2 milhões de pessoas tenham sido afetadas”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8295594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Rodap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pic>
        <p:nvPicPr>
          <p:cNvPr id="12" name="Picture 2" descr="DSCN1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439" y="260648"/>
            <a:ext cx="4152601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4"/>
          <p:cNvGrpSpPr>
            <a:grpSpLocks noGrp="1"/>
          </p:cNvGrpSpPr>
          <p:nvPr/>
        </p:nvGrpSpPr>
        <p:grpSpPr bwMode="auto">
          <a:xfrm>
            <a:off x="3635896" y="305272"/>
            <a:ext cx="5186995" cy="5644008"/>
            <a:chOff x="2640" y="-2448"/>
            <a:chExt cx="3488" cy="10963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640" y="3312"/>
              <a:ext cx="912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" sz="3200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pic>
          <p:nvPicPr>
            <p:cNvPr id="15" name="Picture 5" descr="b9 iguazu limp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2" y="-2448"/>
              <a:ext cx="2616" cy="109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Retângulo 7"/>
          <p:cNvSpPr>
            <a:spLocks noChangeArrowheads="1"/>
          </p:cNvSpPr>
          <p:nvPr/>
        </p:nvSpPr>
        <p:spPr bwMode="auto">
          <a:xfrm>
            <a:off x="5500885" y="305272"/>
            <a:ext cx="2951128" cy="5477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pt-BR" sz="2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Cataratas depois do SPD</a:t>
            </a:r>
          </a:p>
        </p:txBody>
      </p:sp>
      <p:sp>
        <p:nvSpPr>
          <p:cNvPr id="19" name="Retângulo 8"/>
          <p:cNvSpPr>
            <a:spLocks noChangeArrowheads="1"/>
          </p:cNvSpPr>
          <p:nvPr/>
        </p:nvSpPr>
        <p:spPr bwMode="auto">
          <a:xfrm>
            <a:off x="851448" y="350165"/>
            <a:ext cx="3960439" cy="5477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pt-BR" sz="2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Cataratas antes do SPD</a:t>
            </a:r>
          </a:p>
        </p:txBody>
      </p:sp>
      <p:grpSp>
        <p:nvGrpSpPr>
          <p:cNvPr id="17" name="Grupo 8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18" name="Elipse 9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0" descr="marca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3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Conteúdo 1"/>
          <p:cNvSpPr txBox="1">
            <a:spLocks/>
          </p:cNvSpPr>
          <p:nvPr/>
        </p:nvSpPr>
        <p:spPr bwMode="auto">
          <a:xfrm>
            <a:off x="2987675" y="3600997"/>
            <a:ext cx="58245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pt-BR" altLang="en-US" sz="2000"/>
              <a:t>Até 2050 será preciso 55% mais água. E existem muitas regiões com stress de água.</a:t>
            </a:r>
            <a:endParaRPr lang="en-US" altLang="en-US" sz="2000"/>
          </a:p>
        </p:txBody>
      </p:sp>
      <p:sp>
        <p:nvSpPr>
          <p:cNvPr id="50179" name="Espaço Reservado para Conteúdo 1"/>
          <p:cNvSpPr txBox="1">
            <a:spLocks/>
          </p:cNvSpPr>
          <p:nvPr/>
        </p:nvSpPr>
        <p:spPr bwMode="auto">
          <a:xfrm>
            <a:off x="971550" y="1418184"/>
            <a:ext cx="53292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pt-BR" altLang="en-US" sz="2000"/>
              <a:t>Captávamos dos rios um terço da água e a agricultura é a maior usuária.</a:t>
            </a:r>
            <a:endParaRPr lang="en-US" altLang="en-US" sz="2000"/>
          </a:p>
        </p:txBody>
      </p:sp>
      <p:pic>
        <p:nvPicPr>
          <p:cNvPr id="50180" name="Imagem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9825" y="692696"/>
            <a:ext cx="2889250" cy="216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3419476" y="4732884"/>
            <a:ext cx="5616575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000" dirty="0"/>
              <a:t>Este será um dos principais desafios da humanidade no futuro!!</a:t>
            </a:r>
            <a:endParaRPr lang="en-US" sz="2000" dirty="0"/>
          </a:p>
        </p:txBody>
      </p:sp>
      <p:pic>
        <p:nvPicPr>
          <p:cNvPr id="54278" name="Imagem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1" y="2572296"/>
            <a:ext cx="2987675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7451726" y="5661025"/>
            <a:ext cx="15843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/>
              <a:t>WMO, FAO, UNCCD</a:t>
            </a:r>
            <a:endParaRPr lang="en-US" altLang="pt-BR" sz="1100"/>
          </a:p>
        </p:txBody>
      </p:sp>
      <p:grpSp>
        <p:nvGrpSpPr>
          <p:cNvPr id="15" name="Grupo 14"/>
          <p:cNvGrpSpPr/>
          <p:nvPr/>
        </p:nvGrpSpPr>
        <p:grpSpPr>
          <a:xfrm>
            <a:off x="109628" y="44624"/>
            <a:ext cx="1438036" cy="1438036"/>
            <a:chOff x="3169413" y="2915"/>
            <a:chExt cx="1438036" cy="1438036"/>
          </a:xfrm>
          <a:scene3d>
            <a:camera prst="orthographicFront"/>
            <a:lightRig rig="flat" dir="t"/>
          </a:scene3d>
        </p:grpSpPr>
        <p:sp>
          <p:nvSpPr>
            <p:cNvPr id="16" name="Elipse 15"/>
            <p:cNvSpPr/>
            <p:nvPr/>
          </p:nvSpPr>
          <p:spPr>
            <a:xfrm>
              <a:off x="3169413" y="2915"/>
              <a:ext cx="1438036" cy="14380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Elipse 4"/>
            <p:cNvSpPr/>
            <p:nvPr/>
          </p:nvSpPr>
          <p:spPr>
            <a:xfrm>
              <a:off x="3380008" y="213510"/>
              <a:ext cx="1016846" cy="10168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ÁGUA</a:t>
              </a:r>
              <a:endParaRPr lang="en-US" sz="1800" kern="1200" dirty="0"/>
            </a:p>
          </p:txBody>
        </p:sp>
      </p:grpSp>
      <p:pic>
        <p:nvPicPr>
          <p:cNvPr id="19" name="Imagem 18" descr="Rodap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21" name="Elipse 20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 descr="marca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335944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9" grpId="0" animBg="1"/>
      <p:bldP spid="1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764704"/>
            <a:ext cx="88392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have direita 9"/>
          <p:cNvSpPr/>
          <p:nvPr/>
        </p:nvSpPr>
        <p:spPr>
          <a:xfrm>
            <a:off x="6588224" y="1556792"/>
            <a:ext cx="360040" cy="79208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7"/>
          <p:cNvSpPr txBox="1">
            <a:spLocks noChangeArrowheads="1"/>
          </p:cNvSpPr>
          <p:nvPr/>
        </p:nvSpPr>
        <p:spPr bwMode="auto">
          <a:xfrm>
            <a:off x="6012160" y="5517232"/>
            <a:ext cx="14401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err="1" smtClean="0"/>
              <a:t>Fonte</a:t>
            </a:r>
            <a:r>
              <a:rPr lang="en-US" sz="1400" b="1" dirty="0" smtClean="0"/>
              <a:t>:</a:t>
            </a:r>
            <a:r>
              <a:rPr lang="en-US" sz="1400" dirty="0" smtClean="0"/>
              <a:t> </a:t>
            </a:r>
            <a:r>
              <a:rPr lang="en-US" sz="1400" dirty="0" err="1" smtClean="0"/>
              <a:t>Embrapa</a:t>
            </a:r>
            <a:endParaRPr lang="pt-BR" sz="1400" dirty="0"/>
          </a:p>
        </p:txBody>
      </p:sp>
      <p:sp>
        <p:nvSpPr>
          <p:cNvPr id="12" name="Texto explicativo em forma de nuvem 11"/>
          <p:cNvSpPr/>
          <p:nvPr/>
        </p:nvSpPr>
        <p:spPr>
          <a:xfrm>
            <a:off x="7092280" y="620688"/>
            <a:ext cx="1944216" cy="1080120"/>
          </a:xfrm>
          <a:prstGeom prst="cloudCallout">
            <a:avLst>
              <a:gd name="adj1" fmla="val -56799"/>
              <a:gd name="adj2" fmla="val 6872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30% de Economia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3" name="Imagem 12" descr="Rodap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15" name="Elipse 14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 descr="marca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109628" y="44624"/>
            <a:ext cx="1438036" cy="1438036"/>
            <a:chOff x="3169413" y="2915"/>
            <a:chExt cx="1438036" cy="1438036"/>
          </a:xfrm>
          <a:scene3d>
            <a:camera prst="orthographicFront"/>
            <a:lightRig rig="flat" dir="t"/>
          </a:scene3d>
        </p:grpSpPr>
        <p:sp>
          <p:nvSpPr>
            <p:cNvPr id="19" name="Elipse 18"/>
            <p:cNvSpPr/>
            <p:nvPr/>
          </p:nvSpPr>
          <p:spPr>
            <a:xfrm>
              <a:off x="3169413" y="2915"/>
              <a:ext cx="1438036" cy="14380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ipse 4"/>
            <p:cNvSpPr/>
            <p:nvPr/>
          </p:nvSpPr>
          <p:spPr>
            <a:xfrm>
              <a:off x="3380008" y="213510"/>
              <a:ext cx="1016846" cy="10168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ÁGUA</a:t>
              </a: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797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59794" y="404664"/>
            <a:ext cx="4860478" cy="667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dirty="0" smtClean="0">
                <a:cs typeface="Arial" pitchFamily="34" charset="0"/>
              </a:rPr>
              <a:t>Degradação do Solo</a:t>
            </a:r>
            <a:endParaRPr lang="pt-BR" sz="3600" dirty="0"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04025" y="1765300"/>
            <a:ext cx="2089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n-US" sz="1600" b="1">
                <a:solidFill>
                  <a:schemeClr val="bg1"/>
                </a:solidFill>
                <a:cs typeface="Arial" panose="020B0604020202020204" pitchFamily="34" charset="0"/>
              </a:rPr>
              <a:t>3 anos SPD (Pl. cobert. Rotação)= ELEVADA MO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795885" y="3377361"/>
            <a:ext cx="17204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Convencional sistema: BAIXA MO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107504" y="118756"/>
            <a:ext cx="1438036" cy="1438036"/>
            <a:chOff x="5350112" y="2183613"/>
            <a:chExt cx="1438036" cy="1438036"/>
          </a:xfrm>
          <a:scene3d>
            <a:camera prst="orthographicFront"/>
            <a:lightRig rig="flat" dir="t"/>
          </a:scene3d>
        </p:grpSpPr>
        <p:sp>
          <p:nvSpPr>
            <p:cNvPr id="17" name="Elipse 16"/>
            <p:cNvSpPr/>
            <p:nvPr/>
          </p:nvSpPr>
          <p:spPr>
            <a:xfrm>
              <a:off x="5350112" y="2183613"/>
              <a:ext cx="1438036" cy="143803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1560506"/>
                <a:satOff val="-1946"/>
                <a:lumOff val="458"/>
                <a:alphaOff val="0"/>
              </a:schemeClr>
            </a:fillRef>
            <a:effectRef idx="2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4"/>
            <p:cNvSpPr/>
            <p:nvPr/>
          </p:nvSpPr>
          <p:spPr>
            <a:xfrm>
              <a:off x="5560707" y="2394208"/>
              <a:ext cx="1016846" cy="10168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SOLO</a:t>
              </a:r>
              <a:endParaRPr lang="en-US" sz="1800" kern="1200" dirty="0"/>
            </a:p>
          </p:txBody>
        </p:sp>
      </p:grpSp>
      <p:pic>
        <p:nvPicPr>
          <p:cNvPr id="14" name="Imagem 13" descr="Rodap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19" name="Elipse 18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 descr="marca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sp>
        <p:nvSpPr>
          <p:cNvPr id="2" name="Retângulo 1"/>
          <p:cNvSpPr/>
          <p:nvPr/>
        </p:nvSpPr>
        <p:spPr>
          <a:xfrm>
            <a:off x="36512" y="1628800"/>
            <a:ext cx="9144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</a:rPr>
              <a:t>Degradação do solo custa trilhões de dólares ao ano</a:t>
            </a:r>
            <a:r>
              <a:rPr lang="pt-BR" sz="1600" b="1" dirty="0"/>
              <a:t>, diz estudo da </a:t>
            </a:r>
            <a:r>
              <a:rPr lang="pt-BR" sz="1600" b="1" dirty="0" smtClean="0"/>
              <a:t>ONU</a:t>
            </a:r>
            <a:endParaRPr lang="pt-BR" sz="1600" dirty="0"/>
          </a:p>
          <a:p>
            <a:r>
              <a:rPr lang="pt-BR" sz="1600" dirty="0"/>
              <a:t>A degradação do solo, assim como uma expansão de desertos em partes da África, custa trilhões de dólares na economia mundial por ano e pode conduzir dezenas de milhões de pessoas para fora de casa, de acordo com um estudo da ONU divulgado nesta terça-feira (15).</a:t>
            </a:r>
          </a:p>
          <a:p>
            <a:endParaRPr lang="pt-BR" sz="1600" b="1" dirty="0" smtClean="0">
              <a:solidFill>
                <a:srgbClr val="FF0000"/>
              </a:solidFill>
            </a:endParaRPr>
          </a:p>
          <a:p>
            <a:r>
              <a:rPr lang="pt-BR" sz="1600" b="1" dirty="0" smtClean="0">
                <a:solidFill>
                  <a:srgbClr val="FF0000"/>
                </a:solidFill>
              </a:rPr>
              <a:t>Mundialmente</a:t>
            </a:r>
            <a:r>
              <a:rPr lang="pt-BR" sz="1600" b="1" dirty="0">
                <a:solidFill>
                  <a:srgbClr val="FF0000"/>
                </a:solidFill>
              </a:rPr>
              <a:t>, cerca de 52% das terras agrícolas já estão danificadas</a:t>
            </a:r>
            <a:r>
              <a:rPr lang="pt-BR" sz="1600" dirty="0"/>
              <a:t>, de acordo com o estudo publicado pelo “The </a:t>
            </a:r>
            <a:r>
              <a:rPr lang="pt-BR" sz="1600" dirty="0" err="1"/>
              <a:t>Economics</a:t>
            </a:r>
            <a:r>
              <a:rPr lang="pt-BR" sz="1600" dirty="0"/>
              <a:t> of Land </a:t>
            </a:r>
            <a:r>
              <a:rPr lang="pt-BR" sz="1600" dirty="0" err="1"/>
              <a:t>Degradation</a:t>
            </a:r>
            <a:r>
              <a:rPr lang="pt-BR" sz="1600" dirty="0"/>
              <a:t>” (ELD), compilado por 30 grupos de pesquisa ao redor do mundo.</a:t>
            </a:r>
          </a:p>
          <a:p>
            <a:r>
              <a:rPr lang="pt-BR" sz="1600" dirty="0"/>
              <a:t>O estudo estimou que a </a:t>
            </a:r>
            <a:r>
              <a:rPr lang="pt-BR" sz="1600" b="1" dirty="0">
                <a:solidFill>
                  <a:srgbClr val="FF0000"/>
                </a:solidFill>
              </a:rPr>
              <a:t>degradação do solo mundialmente custa entre US$ 6,3 trilhões e US$ 10,6 trilhões</a:t>
            </a:r>
            <a:r>
              <a:rPr lang="pt-BR" sz="1600" dirty="0">
                <a:solidFill>
                  <a:srgbClr val="FF0000"/>
                </a:solidFill>
              </a:rPr>
              <a:t> </a:t>
            </a:r>
            <a:r>
              <a:rPr lang="pt-BR" sz="1600" dirty="0"/>
              <a:t>por ano em perdas de benefícios, como a produção de comida, madeira, medicamentos, água fresca, ciclo de nutrientes ou absorção de gases causadores do efeito estufa.</a:t>
            </a:r>
          </a:p>
          <a:p>
            <a:endParaRPr lang="pt-BR" sz="1600" dirty="0" smtClean="0">
              <a:solidFill>
                <a:srgbClr val="FF0000"/>
              </a:solidFill>
            </a:endParaRPr>
          </a:p>
          <a:p>
            <a:r>
              <a:rPr lang="pt-BR" sz="1600" dirty="0" smtClean="0">
                <a:solidFill>
                  <a:srgbClr val="FF0000"/>
                </a:solidFill>
              </a:rPr>
              <a:t>“</a:t>
            </a:r>
            <a:r>
              <a:rPr lang="pt-BR" sz="1600" b="1" dirty="0">
                <a:solidFill>
                  <a:srgbClr val="FF0000"/>
                </a:solidFill>
              </a:rPr>
              <a:t>Um terço do mundo está vulnerável à degradação do solo; um terço da África está ameaçada pela desertificação”</a:t>
            </a:r>
            <a:r>
              <a:rPr lang="pt-BR" sz="1600" dirty="0"/>
              <a:t>, relatou.</a:t>
            </a:r>
          </a:p>
          <a:p>
            <a:r>
              <a:rPr lang="pt-BR" sz="1600" dirty="0"/>
              <a:t>Tal degradação, incluindo pelo desmatamento de florestas tropicais, poluição e excesso de pastoreio “também pode levar à migração </a:t>
            </a:r>
            <a:r>
              <a:rPr lang="pt-BR" sz="1600" dirty="0" err="1"/>
              <a:t>transfronteiriça</a:t>
            </a:r>
            <a:r>
              <a:rPr lang="pt-BR" sz="1600" dirty="0"/>
              <a:t> e, eventualmente, criar conflitos regionais”, disse.</a:t>
            </a:r>
          </a:p>
          <a:p>
            <a:r>
              <a:rPr lang="pt-BR" sz="1600" dirty="0"/>
              <a:t>O estudo citou uma descoberta da ONU feita em 2012 de que até 50 milhões de pessoas poderiam ser forçadas a buscar novas casas em um década por conta da desertificação. (Fonte: G1)</a:t>
            </a:r>
          </a:p>
        </p:txBody>
      </p:sp>
    </p:spTree>
    <p:extLst>
      <p:ext uri="{BB962C8B-B14F-4D97-AF65-F5344CB8AC3E}">
        <p14:creationId xmlns:p14="http://schemas.microsoft.com/office/powerpoint/2010/main" val="394367330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Conteúdo 1"/>
          <p:cNvSpPr>
            <a:spLocks noGrp="1"/>
          </p:cNvSpPr>
          <p:nvPr>
            <p:ph/>
          </p:nvPr>
        </p:nvSpPr>
        <p:spPr>
          <a:xfrm>
            <a:off x="251520" y="1989139"/>
            <a:ext cx="5050730" cy="1717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altLang="en-US" sz="2000" dirty="0"/>
              <a:t>A última década, os cientistas descobriram que “o solo” do planeta é um dos </a:t>
            </a:r>
            <a:r>
              <a:rPr lang="pt-BR" altLang="en-US" sz="2000" b="1" dirty="0" smtClean="0">
                <a:solidFill>
                  <a:srgbClr val="FF0000"/>
                </a:solidFill>
              </a:rPr>
              <a:t>QUATRO MAIORES RESERVATÓRIOS</a:t>
            </a:r>
            <a:r>
              <a:rPr lang="pt-BR" altLang="en-US" sz="2000" dirty="0" smtClean="0"/>
              <a:t> </a:t>
            </a:r>
            <a:r>
              <a:rPr lang="pt-BR" altLang="en-US" sz="2000" dirty="0"/>
              <a:t>de biodiversidade. Ele contém quase um terço de todos os organismos vivos.</a:t>
            </a:r>
            <a:endParaRPr lang="en-US" altLang="en-US" sz="2000" dirty="0"/>
          </a:p>
        </p:txBody>
      </p:sp>
      <p:pic>
        <p:nvPicPr>
          <p:cNvPr id="58371" name="Imagem 7" descr="Soil fauna I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4" y="1123951"/>
            <a:ext cx="34369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 descr="Rodap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36694"/>
            <a:ext cx="9144000" cy="94869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7884368" y="5733256"/>
            <a:ext cx="1152128" cy="1224136"/>
            <a:chOff x="3491880" y="2606432"/>
            <a:chExt cx="2060848" cy="2060848"/>
          </a:xfrm>
        </p:grpSpPr>
        <p:sp>
          <p:nvSpPr>
            <p:cNvPr id="15" name="Elipse 14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 descr="marca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106362" y="118756"/>
            <a:ext cx="1729333" cy="1582052"/>
            <a:chOff x="988715" y="2183613"/>
            <a:chExt cx="1438036" cy="1438036"/>
          </a:xfrm>
          <a:scene3d>
            <a:camera prst="orthographicFront"/>
            <a:lightRig rig="flat" dir="t"/>
          </a:scene3d>
        </p:grpSpPr>
        <p:sp>
          <p:nvSpPr>
            <p:cNvPr id="18" name="Elipse 17"/>
            <p:cNvSpPr/>
            <p:nvPr/>
          </p:nvSpPr>
          <p:spPr>
            <a:xfrm>
              <a:off x="988715" y="2183613"/>
              <a:ext cx="1438036" cy="143803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Elipse 4"/>
            <p:cNvSpPr/>
            <p:nvPr/>
          </p:nvSpPr>
          <p:spPr>
            <a:xfrm>
              <a:off x="1199310" y="2394208"/>
              <a:ext cx="1016846" cy="10168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/>
                <a:t>“AGENTES”</a:t>
              </a:r>
              <a:r>
                <a:rPr lang="en-US" dirty="0"/>
                <a:t> </a:t>
              </a:r>
              <a:r>
                <a:rPr lang="en-US" dirty="0" smtClean="0"/>
                <a:t>BIOLÓGICOS</a:t>
              </a:r>
              <a:endParaRPr lang="en-US" sz="1800" kern="1200" dirty="0"/>
            </a:p>
          </p:txBody>
        </p: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159794" y="332656"/>
            <a:ext cx="486047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dirty="0" smtClean="0">
                <a:cs typeface="Arial" pitchFamily="34" charset="0"/>
              </a:rPr>
              <a:t>Biodiversidade</a:t>
            </a:r>
          </a:p>
        </p:txBody>
      </p:sp>
    </p:spTree>
    <p:extLst>
      <p:ext uri="{BB962C8B-B14F-4D97-AF65-F5344CB8AC3E}">
        <p14:creationId xmlns:p14="http://schemas.microsoft.com/office/powerpoint/2010/main" val="302997946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39752" y="5589240"/>
            <a:ext cx="4896544" cy="115212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pt-BR" sz="3600" dirty="0" smtClean="0">
                <a:solidFill>
                  <a:schemeClr val="tx1"/>
                </a:solidFill>
              </a:rPr>
              <a:t>Fórum de Inovação em Agronegócio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25/02 – Alfonso Sleutjes</a:t>
            </a:r>
            <a:endParaRPr lang="pt-BR" sz="2000" dirty="0">
              <a:solidFill>
                <a:schemeClr val="tx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604448" y="5589240"/>
            <a:ext cx="1484784" cy="1440160"/>
            <a:chOff x="3491880" y="2606432"/>
            <a:chExt cx="2060848" cy="2060848"/>
          </a:xfrm>
        </p:grpSpPr>
        <p:sp>
          <p:nvSpPr>
            <p:cNvPr id="11" name="Elipse 10"/>
            <p:cNvSpPr/>
            <p:nvPr/>
          </p:nvSpPr>
          <p:spPr>
            <a:xfrm>
              <a:off x="3695856" y="2780928"/>
              <a:ext cx="1656184" cy="1698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marca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1880" y="2606432"/>
              <a:ext cx="2060848" cy="206084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4624"/>
            <a:ext cx="7869222" cy="551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7504" y="2492897"/>
            <a:ext cx="3312368" cy="891896"/>
          </a:xfrm>
        </p:spPr>
        <p:txBody>
          <a:bodyPr>
            <a:noAutofit/>
          </a:bodyPr>
          <a:lstStyle/>
          <a:p>
            <a:r>
              <a:rPr lang="pt-BR" sz="2800" dirty="0" smtClean="0">
                <a:latin typeface="+mn-lt"/>
              </a:rPr>
              <a:t>3. </a:t>
            </a:r>
            <a:r>
              <a:rPr lang="pt-BR" sz="2400" dirty="0" smtClean="0">
                <a:latin typeface="+mn-lt"/>
              </a:rPr>
              <a:t>Considerações </a:t>
            </a:r>
            <a:r>
              <a:rPr lang="pt-BR" sz="2400" dirty="0">
                <a:latin typeface="+mn-lt"/>
              </a:rPr>
              <a:t>Finais</a:t>
            </a:r>
          </a:p>
        </p:txBody>
      </p:sp>
      <p:pic>
        <p:nvPicPr>
          <p:cNvPr id="4" name="Picture 4" descr="English_mitt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91" y="1251729"/>
            <a:ext cx="5914813" cy="38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8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86200" y="5867400"/>
            <a:ext cx="5029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sz="4000" smtClean="0">
                <a:latin typeface="Arial" charset="0"/>
                <a:cs typeface="Arial" charset="0"/>
              </a:rPr>
              <a:t>Global Rice Trials</a:t>
            </a:r>
          </a:p>
        </p:txBody>
      </p:sp>
      <p:pic>
        <p:nvPicPr>
          <p:cNvPr id="33795" name="Picture 8" descr="DSCI0085.JPG"/>
          <p:cNvPicPr>
            <a:picLocks noChangeAspect="1"/>
          </p:cNvPicPr>
          <p:nvPr/>
        </p:nvPicPr>
        <p:blipFill>
          <a:blip r:embed="rId3" cstate="print"/>
          <a:srcRect b="14307"/>
          <a:stretch>
            <a:fillRect/>
          </a:stretch>
        </p:blipFill>
        <p:spPr bwMode="auto">
          <a:xfrm>
            <a:off x="4630738" y="0"/>
            <a:ext cx="45132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RaaftTrack_revised.jpg"/>
          <p:cNvPicPr>
            <a:picLocks noChangeAspect="1"/>
          </p:cNvPicPr>
          <p:nvPr/>
        </p:nvPicPr>
        <p:blipFill>
          <a:blip r:embed="rId4" cstate="print"/>
          <a:srcRect t="24583"/>
          <a:stretch>
            <a:fillRect/>
          </a:stretch>
        </p:blipFill>
        <p:spPr bwMode="auto">
          <a:xfrm>
            <a:off x="4727575" y="3200400"/>
            <a:ext cx="44608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P8120017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rcRect r="3560" b="12234"/>
          <a:stretch>
            <a:fillRect/>
          </a:stretch>
        </p:blipFill>
        <p:spPr bwMode="auto">
          <a:xfrm>
            <a:off x="0" y="3581400"/>
            <a:ext cx="4800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 descr="DeltaCenterRice09_ppt.jpg"/>
          <p:cNvPicPr>
            <a:picLocks noChangeAspect="1"/>
          </p:cNvPicPr>
          <p:nvPr/>
        </p:nvPicPr>
        <p:blipFill>
          <a:blip r:embed="rId6" cstate="print"/>
          <a:srcRect t="-8466"/>
          <a:stretch>
            <a:fillRect/>
          </a:stretch>
        </p:blipFill>
        <p:spPr bwMode="auto">
          <a:xfrm>
            <a:off x="0" y="-381000"/>
            <a:ext cx="48006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02101_pp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2420888"/>
            <a:ext cx="4076766" cy="2292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2971800"/>
            <a:ext cx="26670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University of Missouri Delta Research Center | USA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6457950"/>
            <a:ext cx="3429000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Alfalfa Center, Missouri | USA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4267200"/>
            <a:ext cx="2667000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Rio Grande do </a:t>
            </a:r>
            <a:r>
              <a:rPr lang="en-US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</a:t>
            </a:r>
            <a:r>
              <a:rPr lang="en-US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| Brazil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7000" y="2590800"/>
            <a:ext cx="2667000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Lahore | Pakistan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6534150"/>
            <a:ext cx="3200400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Crawfordsville, Arkansas | USA</a:t>
            </a:r>
          </a:p>
        </p:txBody>
      </p:sp>
      <p:sp>
        <p:nvSpPr>
          <p:cNvPr id="33805" name="Slide Number Placeholder 17"/>
          <p:cNvSpPr>
            <a:spLocks noGrp="1"/>
          </p:cNvSpPr>
          <p:nvPr>
            <p:ph type="sldNum" sz="quarter" idx="11"/>
          </p:nvPr>
        </p:nvSpPr>
        <p:spPr bwMode="auto">
          <a:xfrm>
            <a:off x="8534400" y="6492875"/>
            <a:ext cx="609600" cy="365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61E87A-D798-481D-A8FF-CEF4213F425A}" type="slidenum">
              <a:rPr lang="en-US" sz="1200" b="0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1.media.tumblr.com/fc13474b26bcb768bee9bdbb9f06485a/tumblr_nsbmu4vbrp1sj5fyv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3"/>
            <a:ext cx="880891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6"/>
          <p:cNvSpPr txBox="1">
            <a:spLocks/>
          </p:cNvSpPr>
          <p:nvPr/>
        </p:nvSpPr>
        <p:spPr>
          <a:xfrm>
            <a:off x="3131840" y="260648"/>
            <a:ext cx="6012160" cy="33123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0" cap="none" spc="0" normalizeH="0" baseline="800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Agricultura de Impacto  Positivo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6600" b="1" kern="0" baseline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Como Medir?</a:t>
            </a:r>
            <a:endParaRPr kumimoji="0" lang="pt-BR" sz="6600" b="1" i="0" u="none" strike="noStrike" kern="0" cap="none" spc="0" normalizeH="0" baseline="800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ítulo 6"/>
          <p:cNvSpPr txBox="1">
            <a:spLocks/>
          </p:cNvSpPr>
          <p:nvPr/>
        </p:nvSpPr>
        <p:spPr>
          <a:xfrm>
            <a:off x="2605970" y="5472608"/>
            <a:ext cx="6430526" cy="13407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Muito Obrigado!</a:t>
            </a:r>
            <a:endParaRPr lang="pt-BR" sz="4000" b="1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FEBRAPDP@FEBRAPDP.ORG.BR</a:t>
            </a: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m 8" descr="logo federação + irrigac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267744" cy="226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xturizado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Texturizado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xturizado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Texturizado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xturizado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Texturizado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Texturizado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Texturizado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5032</TotalTime>
  <Words>2478</Words>
  <Application>Microsoft Office PowerPoint</Application>
  <PresentationFormat>Apresentação na tela (4:3)</PresentationFormat>
  <Paragraphs>570</Paragraphs>
  <Slides>97</Slides>
  <Notes>46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97</vt:i4>
      </vt:variant>
    </vt:vector>
  </HeadingPairs>
  <TitlesOfParts>
    <vt:vector size="106" baseType="lpstr">
      <vt:lpstr>SimSun</vt:lpstr>
      <vt:lpstr>Arial</vt:lpstr>
      <vt:lpstr>Arial Black</vt:lpstr>
      <vt:lpstr>Calibri</vt:lpstr>
      <vt:lpstr>Tahoma</vt:lpstr>
      <vt:lpstr>Times New Roman</vt:lpstr>
      <vt:lpstr>Wingdings</vt:lpstr>
      <vt:lpstr>Wingdings 2</vt:lpstr>
      <vt:lpstr>Tema do Office</vt:lpstr>
      <vt:lpstr>Apresentação do PowerPoint</vt:lpstr>
      <vt:lpstr>Apresentação do PowerPoint</vt:lpstr>
      <vt:lpstr>1. Quem somos e o que fazemos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Qualidade SPD e Indicadores (IQP)</vt:lpstr>
      <vt:lpstr>Apresentação do PowerPoint</vt:lpstr>
      <vt:lpstr>Apresentação do PowerPoint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Apresentação do PowerPoint</vt:lpstr>
      <vt:lpstr>II CONGRESSO MUNDIAL DE AGRICULTURA CONSERVACIONISTA  Foz do Iguaçu – Brasil Agosto 2003  Engº. Agrº. Ariovaldo Ceratti</vt:lpstr>
      <vt:lpstr>CERTIFICAÇÃO DE PLANTIO DIRETO </vt:lpstr>
      <vt:lpstr>Apresentação do PowerPoint</vt:lpstr>
      <vt:lpstr>PREMIAÇÃO</vt:lpstr>
      <vt:lpstr>Apresentação do PowerPoint</vt:lpstr>
      <vt:lpstr>OBJETIVO</vt:lpstr>
      <vt:lpstr>Apresentação do PowerPoint</vt:lpstr>
      <vt:lpstr>BASES DO PROGRAMA</vt:lpstr>
      <vt:lpstr>Plantio Direto com Qualidade Histórico  </vt:lpstr>
      <vt:lpstr>Apresentação do PowerPoint</vt:lpstr>
      <vt:lpstr>Avaliação Qualidade Plantio Direto na Palha na BP3</vt:lpstr>
      <vt:lpstr>Apresentação do PowerPoint</vt:lpstr>
      <vt:lpstr>Avaliação Qualidade Plantio Direto na Palha na BP3</vt:lpstr>
      <vt:lpstr>Avaliação Qualidade Plantio Direto na Palha na BP3</vt:lpstr>
      <vt:lpstr>Apresentação do PowerPoint</vt:lpstr>
      <vt:lpstr>Apresentação do PowerPoint</vt:lpstr>
      <vt:lpstr>Apresentação do PowerPoint</vt:lpstr>
      <vt:lpstr>Apresentação do PowerPoint</vt:lpstr>
      <vt:lpstr>Avaliação Qualidade Plantio Direto na Palha na BP3</vt:lpstr>
      <vt:lpstr>Avaliação Qualidade Plantio Direto na Palha na BP3</vt:lpstr>
      <vt:lpstr>Cesta de Indicadores</vt:lpstr>
      <vt:lpstr>Avaliação Qualidade Plantio Direto na Palha na BP3</vt:lpstr>
      <vt:lpstr>Apresentação do PowerPoint</vt:lpstr>
      <vt:lpstr>Apresentação do PowerPoint</vt:lpstr>
      <vt:lpstr>Avaliação Qualidade Plantio Direto na Palha na BP3</vt:lpstr>
      <vt:lpstr>PROPOSTA PARA UM ÍNDICE DE QUALIDADE PARTICIPATIVO DO SISTEMA PLANTIO DIRETO  IQP  FEBRAPDP &amp; ITAIPU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Avaliação Qualidade Plantio Direto na Palha na BP3</vt:lpstr>
      <vt:lpstr>Apresentação do PowerPoint</vt:lpstr>
      <vt:lpstr>Pontuação Microbacia Ajuricaba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Além da Pontuação a Planilha evidencia:</vt:lpstr>
      <vt:lpstr>Avaliação Qualidade Plantio Direto na Palha na BP3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Indicadores espacialmente mais abrangentes Foco nos efeitos sobre as externalidades (bacia): </vt:lpstr>
      <vt:lpstr>Indicadores espacialmente mais abrangentes Foco nos efeitos sobre as externalidades (bacia):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3. Considerações Finais</vt:lpstr>
      <vt:lpstr>Global Rice Trials</vt:lpstr>
      <vt:lpstr>Apresentação do PowerPoint</vt:lpstr>
    </vt:vector>
  </TitlesOfParts>
  <Company>xxx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Karina</dc:creator>
  <cp:lastModifiedBy>ALFONSO</cp:lastModifiedBy>
  <cp:revision>641</cp:revision>
  <dcterms:created xsi:type="dcterms:W3CDTF">2010-12-10T11:19:57Z</dcterms:created>
  <dcterms:modified xsi:type="dcterms:W3CDTF">2016-04-15T11:00:10Z</dcterms:modified>
</cp:coreProperties>
</file>