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1"/>
  </p:notesMasterIdLst>
  <p:sldIdLst>
    <p:sldId id="287" r:id="rId2"/>
    <p:sldId id="293" r:id="rId3"/>
    <p:sldId id="300" r:id="rId4"/>
    <p:sldId id="301" r:id="rId5"/>
    <p:sldId id="305" r:id="rId6"/>
    <p:sldId id="302" r:id="rId7"/>
    <p:sldId id="303" r:id="rId8"/>
    <p:sldId id="327" r:id="rId9"/>
    <p:sldId id="309" r:id="rId10"/>
    <p:sldId id="307" r:id="rId11"/>
    <p:sldId id="320" r:id="rId12"/>
    <p:sldId id="321" r:id="rId13"/>
    <p:sldId id="328" r:id="rId14"/>
    <p:sldId id="318" r:id="rId15"/>
    <p:sldId id="330" r:id="rId16"/>
    <p:sldId id="316" r:id="rId17"/>
    <p:sldId id="304" r:id="rId18"/>
    <p:sldId id="329" r:id="rId19"/>
    <p:sldId id="313" r:id="rId20"/>
    <p:sldId id="322" r:id="rId21"/>
    <p:sldId id="323" r:id="rId22"/>
    <p:sldId id="325" r:id="rId23"/>
    <p:sldId id="324" r:id="rId24"/>
    <p:sldId id="326" r:id="rId25"/>
    <p:sldId id="310" r:id="rId26"/>
    <p:sldId id="297" r:id="rId27"/>
    <p:sldId id="331" r:id="rId28"/>
    <p:sldId id="311" r:id="rId29"/>
    <p:sldId id="315" r:id="rId30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49F32D"/>
    <a:srgbClr val="44DC52"/>
    <a:srgbClr val="6DFA26"/>
    <a:srgbClr val="255F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552" autoAdjust="0"/>
  </p:normalViewPr>
  <p:slideViewPr>
    <p:cSldViewPr snapToGrid="0">
      <p:cViewPr varScale="1">
        <p:scale>
          <a:sx n="68" d="100"/>
          <a:sy n="68" d="100"/>
        </p:scale>
        <p:origin x="13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C1FE5D-04BA-4072-A56F-BFDFC40B694A}" type="datetimeFigureOut">
              <a:rPr lang="pt-BR" smtClean="0"/>
              <a:t>04/12/2017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1568D4-C1EC-4773-B147-1AB5455918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2571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1568D4-C1EC-4773-B147-1AB545591806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7006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3F7C5-3190-4A70-982C-63D38DD581C4}" type="datetimeFigureOut">
              <a:rPr lang="pt-BR" smtClean="0"/>
              <a:t>04/12/2017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06C5A-B5CE-44C5-9573-37FE3176A8D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0045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3F7C5-3190-4A70-982C-63D38DD581C4}" type="datetimeFigureOut">
              <a:rPr lang="pt-BR" smtClean="0"/>
              <a:t>04/12/2017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06C5A-B5CE-44C5-9573-37FE3176A8D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7969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3F7C5-3190-4A70-982C-63D38DD581C4}" type="datetimeFigureOut">
              <a:rPr lang="pt-BR" smtClean="0"/>
              <a:t>04/12/2017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06C5A-B5CE-44C5-9573-37FE3176A8D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3852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3F7C5-3190-4A70-982C-63D38DD581C4}" type="datetimeFigureOut">
              <a:rPr lang="pt-BR" smtClean="0"/>
              <a:t>04/12/2017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06C5A-B5CE-44C5-9573-37FE3176A8D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5930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3F7C5-3190-4A70-982C-63D38DD581C4}" type="datetimeFigureOut">
              <a:rPr lang="pt-BR" smtClean="0"/>
              <a:t>04/12/2017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06C5A-B5CE-44C5-9573-37FE3176A8D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7239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3F7C5-3190-4A70-982C-63D38DD581C4}" type="datetimeFigureOut">
              <a:rPr lang="pt-BR" smtClean="0"/>
              <a:t>04/12/2017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06C5A-B5CE-44C5-9573-37FE3176A8D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2538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3F7C5-3190-4A70-982C-63D38DD581C4}" type="datetimeFigureOut">
              <a:rPr lang="pt-BR" smtClean="0"/>
              <a:t>04/12/2017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06C5A-B5CE-44C5-9573-37FE3176A8D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2415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3F7C5-3190-4A70-982C-63D38DD581C4}" type="datetimeFigureOut">
              <a:rPr lang="pt-BR" smtClean="0"/>
              <a:t>04/12/2017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06C5A-B5CE-44C5-9573-37FE3176A8D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5766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3F7C5-3190-4A70-982C-63D38DD581C4}" type="datetimeFigureOut">
              <a:rPr lang="pt-BR" smtClean="0"/>
              <a:t>04/12/2017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06C5A-B5CE-44C5-9573-37FE3176A8D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9791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3F7C5-3190-4A70-982C-63D38DD581C4}" type="datetimeFigureOut">
              <a:rPr lang="pt-BR" smtClean="0"/>
              <a:t>04/12/2017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06C5A-B5CE-44C5-9573-37FE3176A8D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5665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3F7C5-3190-4A70-982C-63D38DD581C4}" type="datetimeFigureOut">
              <a:rPr lang="pt-BR" smtClean="0"/>
              <a:t>04/12/2017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06C5A-B5CE-44C5-9573-37FE3176A8D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4831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13F7C5-3190-4A70-982C-63D38DD581C4}" type="datetimeFigureOut">
              <a:rPr lang="pt-BR" smtClean="0"/>
              <a:t>04/12/2017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B06C5A-B5CE-44C5-9573-37FE3176A8D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3470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6.jpeg"/><Relationship Id="rId4" Type="http://schemas.openxmlformats.org/officeDocument/2006/relationships/image" Target="../media/image2.jpeg"/><Relationship Id="rId9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6.jpeg"/><Relationship Id="rId5" Type="http://schemas.openxmlformats.org/officeDocument/2006/relationships/image" Target="../media/image45.wmf"/><Relationship Id="rId4" Type="http://schemas.openxmlformats.org/officeDocument/2006/relationships/oleObject" Target="../embeddings/oleObject2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8.jpeg"/><Relationship Id="rId4" Type="http://schemas.openxmlformats.org/officeDocument/2006/relationships/image" Target="../media/image69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0" y="115907"/>
            <a:ext cx="9150566" cy="2644335"/>
            <a:chOff x="1515762" y="2372448"/>
            <a:chExt cx="10134751" cy="2509759"/>
          </a:xfrm>
        </p:grpSpPr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5762" y="2372448"/>
              <a:ext cx="3753922" cy="1181517"/>
            </a:xfrm>
            <a:prstGeom prst="rect">
              <a:avLst/>
            </a:prstGeom>
          </p:spPr>
        </p:pic>
        <p:cxnSp>
          <p:nvCxnSpPr>
            <p:cNvPr id="7" name="Conector reto 6"/>
            <p:cNvCxnSpPr/>
            <p:nvPr/>
          </p:nvCxnSpPr>
          <p:spPr>
            <a:xfrm>
              <a:off x="5262411" y="2372449"/>
              <a:ext cx="0" cy="1251870"/>
            </a:xfrm>
            <a:prstGeom prst="line">
              <a:avLst/>
            </a:prstGeom>
            <a:ln>
              <a:solidFill>
                <a:srgbClr val="4B2C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upo 7"/>
            <p:cNvGrpSpPr/>
            <p:nvPr/>
          </p:nvGrpSpPr>
          <p:grpSpPr>
            <a:xfrm>
              <a:off x="3385452" y="2626630"/>
              <a:ext cx="8265061" cy="2255577"/>
              <a:chOff x="3385452" y="2639858"/>
              <a:chExt cx="8265061" cy="2255577"/>
            </a:xfrm>
          </p:grpSpPr>
          <p:sp>
            <p:nvSpPr>
              <p:cNvPr id="9" name="CaixaDeTexto 8"/>
              <p:cNvSpPr txBox="1"/>
              <p:nvPr/>
            </p:nvSpPr>
            <p:spPr>
              <a:xfrm>
                <a:off x="5269684" y="2639858"/>
                <a:ext cx="6380829" cy="905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2800" b="1" dirty="0" smtClean="0">
                    <a:solidFill>
                      <a:srgbClr val="41282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Resultados 2017 e ações de </a:t>
                </a:r>
                <a:r>
                  <a:rPr lang="pt-BR" sz="2800" b="1" dirty="0" err="1" smtClean="0">
                    <a:solidFill>
                      <a:srgbClr val="41282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ATERs</a:t>
                </a:r>
                <a:r>
                  <a:rPr lang="pt-BR" sz="2800" b="1" dirty="0" smtClean="0">
                    <a:solidFill>
                      <a:srgbClr val="41282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para 2018</a:t>
                </a:r>
                <a:endParaRPr lang="pt-BR" sz="2800" b="1" dirty="0">
                  <a:solidFill>
                    <a:srgbClr val="41282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0" name="CaixaDeTexto 9"/>
              <p:cNvSpPr txBox="1"/>
              <p:nvPr/>
            </p:nvSpPr>
            <p:spPr>
              <a:xfrm>
                <a:off x="3385452" y="3931461"/>
                <a:ext cx="7774786" cy="9639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2000" b="1" dirty="0">
                    <a:solidFill>
                      <a:srgbClr val="41282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Edemar Valdir Streck</a:t>
                </a:r>
              </a:p>
              <a:p>
                <a:r>
                  <a:rPr lang="pt-BR" sz="2000" b="1" dirty="0" smtClean="0">
                    <a:solidFill>
                      <a:srgbClr val="41282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Assistente </a:t>
                </a:r>
                <a:r>
                  <a:rPr lang="pt-BR" sz="2000" b="1" dirty="0" smtClean="0">
                    <a:solidFill>
                      <a:srgbClr val="41282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Técnico em Manejo </a:t>
                </a:r>
                <a:r>
                  <a:rPr lang="pt-BR" sz="2000" b="1" dirty="0">
                    <a:solidFill>
                      <a:srgbClr val="41282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de Recursos </a:t>
                </a:r>
                <a:r>
                  <a:rPr lang="pt-BR" sz="2000" b="1" dirty="0" smtClean="0">
                    <a:solidFill>
                      <a:srgbClr val="41282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Naturais </a:t>
                </a:r>
                <a:r>
                  <a:rPr lang="pt-BR" sz="2000" b="1" dirty="0" smtClean="0">
                    <a:solidFill>
                      <a:srgbClr val="41282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EMATER/RS</a:t>
                </a:r>
                <a:endParaRPr lang="pt-BR" sz="2000" b="1" dirty="0">
                  <a:solidFill>
                    <a:srgbClr val="41282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11" name="Grupo 10"/>
          <p:cNvGrpSpPr/>
          <p:nvPr/>
        </p:nvGrpSpPr>
        <p:grpSpPr>
          <a:xfrm>
            <a:off x="42307" y="3198873"/>
            <a:ext cx="9003219" cy="3504815"/>
            <a:chOff x="-73553" y="2008367"/>
            <a:chExt cx="11919360" cy="3363017"/>
          </a:xfrm>
        </p:grpSpPr>
        <p:graphicFrame>
          <p:nvGraphicFramePr>
            <p:cNvPr id="12" name="Objeto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39337578"/>
                </p:ext>
              </p:extLst>
            </p:nvPr>
          </p:nvGraphicFramePr>
          <p:xfrm>
            <a:off x="-73553" y="2008367"/>
            <a:ext cx="7616390" cy="336301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52" r:id="rId5" imgW="16049160" imgH="6010560" progId="">
                    <p:embed/>
                  </p:oleObj>
                </mc:Choice>
                <mc:Fallback>
                  <p:oleObj r:id="rId5" imgW="16049160" imgH="6010560" progId="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-73553" y="2008367"/>
                          <a:ext cx="7616390" cy="336301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3" name="Grupo 12"/>
            <p:cNvGrpSpPr/>
            <p:nvPr/>
          </p:nvGrpSpPr>
          <p:grpSpPr>
            <a:xfrm>
              <a:off x="7588831" y="2008367"/>
              <a:ext cx="4256976" cy="3342436"/>
              <a:chOff x="7574000" y="1994921"/>
              <a:chExt cx="4496659" cy="3530627"/>
            </a:xfrm>
          </p:grpSpPr>
          <p:pic>
            <p:nvPicPr>
              <p:cNvPr id="14" name="Imagem 1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74000" y="1994921"/>
                <a:ext cx="2308670" cy="1873424"/>
              </a:xfrm>
              <a:prstGeom prst="rect">
                <a:avLst/>
              </a:prstGeom>
            </p:spPr>
          </p:pic>
          <p:pic>
            <p:nvPicPr>
              <p:cNvPr id="15" name="Imagem 14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104"/>
              <a:stretch/>
            </p:blipFill>
            <p:spPr>
              <a:xfrm>
                <a:off x="9867822" y="2058167"/>
                <a:ext cx="2154254" cy="1795905"/>
              </a:xfrm>
              <a:prstGeom prst="rect">
                <a:avLst/>
              </a:prstGeom>
            </p:spPr>
          </p:pic>
          <p:pic>
            <p:nvPicPr>
              <p:cNvPr id="16" name="Imagem 15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74000" y="3854071"/>
                <a:ext cx="2308670" cy="1671477"/>
              </a:xfrm>
              <a:prstGeom prst="rect">
                <a:avLst/>
              </a:prstGeom>
            </p:spPr>
          </p:pic>
          <p:pic>
            <p:nvPicPr>
              <p:cNvPr id="17" name="Imagem 16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52"/>
              <a:stretch/>
            </p:blipFill>
            <p:spPr>
              <a:xfrm>
                <a:off x="9857096" y="3828921"/>
                <a:ext cx="2213563" cy="169662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201941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E:\Documents\ESREG - ATIVIDADES ATR\ÁREAS DE AÇÃO\MANEJO E CONSERVAÇÃO DO SOLO E ÁGUA\SOLOS\CAMPANHA E PROGRAMA SOLOS\REUNIÃO SECRETÁRIOS\DSCN056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639" y="2177764"/>
            <a:ext cx="3798277" cy="277305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ixaDeTexto 2"/>
          <p:cNvSpPr txBox="1"/>
          <p:nvPr/>
        </p:nvSpPr>
        <p:spPr>
          <a:xfrm>
            <a:off x="5106572" y="5613478"/>
            <a:ext cx="3812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Reuniões com Secretários Municipais e Associação prefeitos</a:t>
            </a:r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309488" y="571564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</a:rPr>
              <a:t>Câmara de vereadores de Erechim 07/06/17</a:t>
            </a:r>
            <a:endParaRPr lang="pt-BR" dirty="0"/>
          </a:p>
        </p:txBody>
      </p:sp>
      <p:pic>
        <p:nvPicPr>
          <p:cNvPr id="5" name="Imagem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81" y="2177764"/>
            <a:ext cx="3952240" cy="2961640"/>
          </a:xfrm>
          <a:prstGeom prst="rect">
            <a:avLst/>
          </a:prstGeom>
          <a:noFill/>
        </p:spPr>
      </p:pic>
      <p:grpSp>
        <p:nvGrpSpPr>
          <p:cNvPr id="6" name="Grupo 5"/>
          <p:cNvGrpSpPr/>
          <p:nvPr/>
        </p:nvGrpSpPr>
        <p:grpSpPr>
          <a:xfrm>
            <a:off x="309488" y="100825"/>
            <a:ext cx="8834511" cy="1463033"/>
            <a:chOff x="1515762" y="2372449"/>
            <a:chExt cx="10127479" cy="1744394"/>
          </a:xfrm>
        </p:grpSpPr>
        <p:pic>
          <p:nvPicPr>
            <p:cNvPr id="7" name="Imagem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5762" y="2703553"/>
              <a:ext cx="3408781" cy="1072886"/>
            </a:xfrm>
            <a:prstGeom prst="rect">
              <a:avLst/>
            </a:prstGeom>
          </p:spPr>
        </p:pic>
        <p:cxnSp>
          <p:nvCxnSpPr>
            <p:cNvPr id="8" name="Conector reto 7"/>
            <p:cNvCxnSpPr/>
            <p:nvPr/>
          </p:nvCxnSpPr>
          <p:spPr>
            <a:xfrm>
              <a:off x="5262411" y="2372449"/>
              <a:ext cx="0" cy="1744394"/>
            </a:xfrm>
            <a:prstGeom prst="line">
              <a:avLst/>
            </a:prstGeom>
            <a:ln>
              <a:solidFill>
                <a:srgbClr val="4B2C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CaixaDeTexto 8"/>
            <p:cNvSpPr txBox="1"/>
            <p:nvPr/>
          </p:nvSpPr>
          <p:spPr>
            <a:xfrm>
              <a:off x="5262411" y="2465765"/>
              <a:ext cx="6380830" cy="697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200" b="1" dirty="0" smtClean="0">
                  <a:latin typeface="Arial" panose="020B0604020202020204" pitchFamily="34" charset="0"/>
                  <a:ea typeface="Calibri" panose="020F0502020204030204" pitchFamily="34" charset="0"/>
                </a:rPr>
                <a:t>Resultados de ATERS</a:t>
              </a:r>
              <a:endParaRPr lang="pt-BR" sz="3200" b="1" dirty="0">
                <a:solidFill>
                  <a:srgbClr val="41282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0" name="CaixaDeTexto 9"/>
          <p:cNvSpPr txBox="1"/>
          <p:nvPr/>
        </p:nvSpPr>
        <p:spPr>
          <a:xfrm>
            <a:off x="3872539" y="925315"/>
            <a:ext cx="3812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/>
              <a:t>Reuniões com lideranças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166909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309488" y="100825"/>
            <a:ext cx="8834511" cy="1463033"/>
            <a:chOff x="1515762" y="2372449"/>
            <a:chExt cx="10127479" cy="1744394"/>
          </a:xfrm>
        </p:grpSpPr>
        <p:pic>
          <p:nvPicPr>
            <p:cNvPr id="3" name="Imagem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5762" y="2703553"/>
              <a:ext cx="3408781" cy="1072886"/>
            </a:xfrm>
            <a:prstGeom prst="rect">
              <a:avLst/>
            </a:prstGeom>
          </p:spPr>
        </p:pic>
        <p:cxnSp>
          <p:nvCxnSpPr>
            <p:cNvPr id="4" name="Conector reto 3"/>
            <p:cNvCxnSpPr/>
            <p:nvPr/>
          </p:nvCxnSpPr>
          <p:spPr>
            <a:xfrm>
              <a:off x="5262411" y="2372449"/>
              <a:ext cx="0" cy="1744394"/>
            </a:xfrm>
            <a:prstGeom prst="line">
              <a:avLst/>
            </a:prstGeom>
            <a:ln>
              <a:solidFill>
                <a:srgbClr val="4B2C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CaixaDeTexto 4"/>
            <p:cNvSpPr txBox="1"/>
            <p:nvPr/>
          </p:nvSpPr>
          <p:spPr>
            <a:xfrm>
              <a:off x="5262411" y="2465765"/>
              <a:ext cx="6380830" cy="697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200" b="1" dirty="0" smtClean="0">
                  <a:latin typeface="Arial" panose="020B0604020202020204" pitchFamily="34" charset="0"/>
                  <a:ea typeface="Calibri" panose="020F0502020204030204" pitchFamily="34" charset="0"/>
                </a:rPr>
                <a:t>Resultados de ATERS</a:t>
              </a:r>
              <a:endParaRPr lang="pt-BR" sz="3200" b="1" dirty="0">
                <a:solidFill>
                  <a:srgbClr val="41282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6" name="CaixaDeTexto 5"/>
          <p:cNvSpPr txBox="1"/>
          <p:nvPr/>
        </p:nvSpPr>
        <p:spPr>
          <a:xfrm>
            <a:off x="3872539" y="925315"/>
            <a:ext cx="3812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/>
              <a:t>Unidades de referência</a:t>
            </a:r>
            <a:endParaRPr lang="pt-BR" sz="2800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212" y="1609985"/>
            <a:ext cx="3123028" cy="2342271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55" y="1725308"/>
            <a:ext cx="3051505" cy="2288629"/>
          </a:xfrm>
          <a:prstGeom prst="rect">
            <a:avLst/>
          </a:prstGeom>
        </p:spPr>
      </p:pic>
      <p:pic>
        <p:nvPicPr>
          <p:cNvPr id="9" name="Imagem 8" descr="IMG_20170516_16272775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856" y="4698608"/>
            <a:ext cx="2900684" cy="19694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81350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565" y="1"/>
            <a:ext cx="5154435" cy="3445783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81" y="0"/>
            <a:ext cx="5154436" cy="3445784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928" y="3445784"/>
            <a:ext cx="2332072" cy="3488471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59" y="3445784"/>
            <a:ext cx="5104225" cy="3412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59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86" y="1642123"/>
            <a:ext cx="3647839" cy="2126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400" y="1609985"/>
            <a:ext cx="3765013" cy="2272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400" y="4053994"/>
            <a:ext cx="3765013" cy="2687947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87" y="4053994"/>
            <a:ext cx="3597997" cy="2698498"/>
          </a:xfrm>
          <a:prstGeom prst="rect">
            <a:avLst/>
          </a:prstGeom>
        </p:spPr>
      </p:pic>
      <p:grpSp>
        <p:nvGrpSpPr>
          <p:cNvPr id="7" name="Grupo 6"/>
          <p:cNvGrpSpPr/>
          <p:nvPr/>
        </p:nvGrpSpPr>
        <p:grpSpPr>
          <a:xfrm>
            <a:off x="309488" y="100825"/>
            <a:ext cx="8834511" cy="1463033"/>
            <a:chOff x="1515762" y="2372449"/>
            <a:chExt cx="10127479" cy="1744394"/>
          </a:xfrm>
        </p:grpSpPr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5762" y="2703553"/>
              <a:ext cx="3408781" cy="1072886"/>
            </a:xfrm>
            <a:prstGeom prst="rect">
              <a:avLst/>
            </a:prstGeom>
          </p:spPr>
        </p:pic>
        <p:cxnSp>
          <p:nvCxnSpPr>
            <p:cNvPr id="9" name="Conector reto 8"/>
            <p:cNvCxnSpPr/>
            <p:nvPr/>
          </p:nvCxnSpPr>
          <p:spPr>
            <a:xfrm>
              <a:off x="5262411" y="2372449"/>
              <a:ext cx="0" cy="1744394"/>
            </a:xfrm>
            <a:prstGeom prst="line">
              <a:avLst/>
            </a:prstGeom>
            <a:ln>
              <a:solidFill>
                <a:srgbClr val="4B2C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CaixaDeTexto 9"/>
            <p:cNvSpPr txBox="1"/>
            <p:nvPr/>
          </p:nvSpPr>
          <p:spPr>
            <a:xfrm>
              <a:off x="5262411" y="2465765"/>
              <a:ext cx="6380830" cy="697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200" b="1" dirty="0" smtClean="0">
                  <a:latin typeface="Arial" panose="020B0604020202020204" pitchFamily="34" charset="0"/>
                  <a:ea typeface="Calibri" panose="020F0502020204030204" pitchFamily="34" charset="0"/>
                </a:rPr>
                <a:t>Resultados de ATERS</a:t>
              </a:r>
              <a:endParaRPr lang="pt-BR" sz="3200" b="1" dirty="0">
                <a:solidFill>
                  <a:srgbClr val="41282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1" name="CaixaDeTexto 10"/>
          <p:cNvSpPr txBox="1"/>
          <p:nvPr/>
        </p:nvSpPr>
        <p:spPr>
          <a:xfrm>
            <a:off x="3872539" y="925315"/>
            <a:ext cx="3812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/>
              <a:t>Unidades de referência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22495577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N:\20_DOCUMENTOS\SOLOS\AÇÕES REGIONAIS MENSAIS SOLOS E ÁGUA\RELATO DAS AÇÕES REALIZADAS\NOVEMBRO 2017\IMG_094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911" y="2161489"/>
            <a:ext cx="3443763" cy="2424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3" descr="N:\20_DOCUMENTOS\SOLOS\AÇÕES REGIONAIS MENSAIS SOLOS E ÁGUA\RELATO DAS AÇÕES REALIZADAS\NOVEMBRO 2017\IMG_093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66" y="2161489"/>
            <a:ext cx="3394105" cy="23612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upo 5"/>
          <p:cNvGrpSpPr/>
          <p:nvPr/>
        </p:nvGrpSpPr>
        <p:grpSpPr>
          <a:xfrm>
            <a:off x="309488" y="66822"/>
            <a:ext cx="8834512" cy="1497037"/>
            <a:chOff x="1515762" y="2331906"/>
            <a:chExt cx="10127480" cy="1784937"/>
          </a:xfrm>
        </p:grpSpPr>
        <p:pic>
          <p:nvPicPr>
            <p:cNvPr id="7" name="Imagem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5762" y="2703553"/>
              <a:ext cx="3408781" cy="1072886"/>
            </a:xfrm>
            <a:prstGeom prst="rect">
              <a:avLst/>
            </a:prstGeom>
          </p:spPr>
        </p:pic>
        <p:cxnSp>
          <p:nvCxnSpPr>
            <p:cNvPr id="8" name="Conector reto 7"/>
            <p:cNvCxnSpPr/>
            <p:nvPr/>
          </p:nvCxnSpPr>
          <p:spPr>
            <a:xfrm>
              <a:off x="5262411" y="2372449"/>
              <a:ext cx="0" cy="1744394"/>
            </a:xfrm>
            <a:prstGeom prst="line">
              <a:avLst/>
            </a:prstGeom>
            <a:ln>
              <a:solidFill>
                <a:srgbClr val="4B2C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CaixaDeTexto 8"/>
            <p:cNvSpPr txBox="1"/>
            <p:nvPr/>
          </p:nvSpPr>
          <p:spPr>
            <a:xfrm>
              <a:off x="5262412" y="2331906"/>
              <a:ext cx="6380830" cy="697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200" b="1" dirty="0" smtClean="0">
                  <a:latin typeface="Arial" panose="020B0604020202020204" pitchFamily="34" charset="0"/>
                  <a:ea typeface="Calibri" panose="020F0502020204030204" pitchFamily="34" charset="0"/>
                </a:rPr>
                <a:t>Resultados de ATERS</a:t>
              </a:r>
              <a:endParaRPr lang="pt-BR" sz="3200" b="1" dirty="0">
                <a:solidFill>
                  <a:srgbClr val="41282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0" name="CaixaDeTexto 9"/>
          <p:cNvSpPr txBox="1"/>
          <p:nvPr/>
        </p:nvSpPr>
        <p:spPr>
          <a:xfrm>
            <a:off x="4079631" y="828442"/>
            <a:ext cx="5064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DIAS DE CAMPO EM FEIRAS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8142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04" y="2082019"/>
            <a:ext cx="3128922" cy="4346916"/>
          </a:xfrm>
          <a:prstGeom prst="rect">
            <a:avLst/>
          </a:prstGeom>
        </p:spPr>
      </p:pic>
      <p:grpSp>
        <p:nvGrpSpPr>
          <p:cNvPr id="3" name="Grupo 2"/>
          <p:cNvGrpSpPr/>
          <p:nvPr/>
        </p:nvGrpSpPr>
        <p:grpSpPr>
          <a:xfrm>
            <a:off x="309488" y="66822"/>
            <a:ext cx="8834512" cy="1497037"/>
            <a:chOff x="1515762" y="2331906"/>
            <a:chExt cx="10127480" cy="1784937"/>
          </a:xfrm>
        </p:grpSpPr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5762" y="2703553"/>
              <a:ext cx="3408781" cy="1072886"/>
            </a:xfrm>
            <a:prstGeom prst="rect">
              <a:avLst/>
            </a:prstGeom>
          </p:spPr>
        </p:pic>
        <p:cxnSp>
          <p:nvCxnSpPr>
            <p:cNvPr id="5" name="Conector reto 4"/>
            <p:cNvCxnSpPr/>
            <p:nvPr/>
          </p:nvCxnSpPr>
          <p:spPr>
            <a:xfrm>
              <a:off x="5262411" y="2372449"/>
              <a:ext cx="0" cy="1744394"/>
            </a:xfrm>
            <a:prstGeom prst="line">
              <a:avLst/>
            </a:prstGeom>
            <a:ln>
              <a:solidFill>
                <a:srgbClr val="4B2C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CaixaDeTexto 5"/>
            <p:cNvSpPr txBox="1"/>
            <p:nvPr/>
          </p:nvSpPr>
          <p:spPr>
            <a:xfrm>
              <a:off x="5262412" y="2331906"/>
              <a:ext cx="6380830" cy="697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200" b="1" dirty="0" smtClean="0">
                  <a:latin typeface="Arial" panose="020B0604020202020204" pitchFamily="34" charset="0"/>
                  <a:ea typeface="Calibri" panose="020F0502020204030204" pitchFamily="34" charset="0"/>
                </a:rPr>
                <a:t>Resultados de ATERS</a:t>
              </a:r>
              <a:endParaRPr lang="pt-BR" sz="3200" b="1" dirty="0">
                <a:solidFill>
                  <a:srgbClr val="41282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7" name="CaixaDeTexto 6"/>
          <p:cNvSpPr txBox="1"/>
          <p:nvPr/>
        </p:nvSpPr>
        <p:spPr>
          <a:xfrm>
            <a:off x="3727939" y="815340"/>
            <a:ext cx="5064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Campanhas regionais</a:t>
            </a:r>
            <a:endParaRPr lang="pt-BR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451" y="1791403"/>
            <a:ext cx="2706624" cy="479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0246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108" y="0"/>
            <a:ext cx="48337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0418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309488" y="100825"/>
            <a:ext cx="8834511" cy="1463033"/>
            <a:chOff x="1515762" y="2372449"/>
            <a:chExt cx="10127479" cy="1744394"/>
          </a:xfrm>
        </p:grpSpPr>
        <p:pic>
          <p:nvPicPr>
            <p:cNvPr id="3" name="Imagem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5762" y="2703553"/>
              <a:ext cx="3408781" cy="1072886"/>
            </a:xfrm>
            <a:prstGeom prst="rect">
              <a:avLst/>
            </a:prstGeom>
          </p:spPr>
        </p:pic>
        <p:cxnSp>
          <p:nvCxnSpPr>
            <p:cNvPr id="4" name="Conector reto 3"/>
            <p:cNvCxnSpPr/>
            <p:nvPr/>
          </p:nvCxnSpPr>
          <p:spPr>
            <a:xfrm>
              <a:off x="5262411" y="2372449"/>
              <a:ext cx="0" cy="1744394"/>
            </a:xfrm>
            <a:prstGeom prst="line">
              <a:avLst/>
            </a:prstGeom>
            <a:ln>
              <a:solidFill>
                <a:srgbClr val="4B2C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CaixaDeTexto 4"/>
            <p:cNvSpPr txBox="1"/>
            <p:nvPr/>
          </p:nvSpPr>
          <p:spPr>
            <a:xfrm>
              <a:off x="5262411" y="2465765"/>
              <a:ext cx="6380830" cy="697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200" b="1" dirty="0" smtClean="0">
                  <a:latin typeface="Arial" panose="020B0604020202020204" pitchFamily="34" charset="0"/>
                  <a:ea typeface="Calibri" panose="020F0502020204030204" pitchFamily="34" charset="0"/>
                </a:rPr>
                <a:t>Resultados da ATER</a:t>
              </a:r>
              <a:endParaRPr lang="pt-BR" sz="3200" b="1" dirty="0">
                <a:solidFill>
                  <a:srgbClr val="41282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6" name="CaixaDeTexto 5"/>
          <p:cNvSpPr txBox="1"/>
          <p:nvPr/>
        </p:nvSpPr>
        <p:spPr>
          <a:xfrm>
            <a:off x="506438" y="1730170"/>
            <a:ext cx="863756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3600" dirty="0">
                <a:latin typeface="Arial" panose="020B0604020202020204" pitchFamily="34" charset="0"/>
                <a:cs typeface="Arial" panose="020B0604020202020204" pitchFamily="34" charset="0"/>
              </a:rPr>
              <a:t>Seminários: </a:t>
            </a:r>
            <a:r>
              <a:rPr lang="pt-B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70 </a:t>
            </a:r>
            <a:r>
              <a:rPr lang="pt-BR" sz="3600" dirty="0">
                <a:latin typeface="Arial" panose="020B0604020202020204" pitchFamily="34" charset="0"/>
                <a:cs typeface="Arial" panose="020B0604020202020204" pitchFamily="34" charset="0"/>
              </a:rPr>
              <a:t>para </a:t>
            </a:r>
            <a:r>
              <a:rPr lang="pt-B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2258 </a:t>
            </a:r>
            <a:r>
              <a:rPr lang="pt-BR" sz="3600" dirty="0">
                <a:latin typeface="Arial" panose="020B0604020202020204" pitchFamily="34" charset="0"/>
                <a:cs typeface="Arial" panose="020B0604020202020204" pitchFamily="34" charset="0"/>
              </a:rPr>
              <a:t>agricultores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Unidades de </a:t>
            </a:r>
            <a:r>
              <a:rPr lang="pt-BR" sz="36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pt-B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eferência e Demonstrativas: 59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Capacitações/curso: 56 para 517 agricultores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Excursões:127 para 1662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Dias de campo : 211 para 2532 agricultores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740271" y="930177"/>
            <a:ext cx="4503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Resultados – </a:t>
            </a:r>
            <a:r>
              <a:rPr lang="pt-BR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Emater</a:t>
            </a:r>
            <a:r>
              <a:rPr lang="pt-B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–RS </a:t>
            </a: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0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745587" y="2446830"/>
            <a:ext cx="725893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3600" b="1" dirty="0">
                <a:latin typeface="Arial" panose="020B0604020202020204" pitchFamily="34" charset="0"/>
                <a:cs typeface="Arial" panose="020B0604020202020204" pitchFamily="34" charset="0"/>
              </a:rPr>
              <a:t>Artigos de jornais: </a:t>
            </a:r>
            <a:r>
              <a:rPr lang="pt-BR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110</a:t>
            </a:r>
            <a:endParaRPr lang="pt-BR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3600" b="1" dirty="0">
                <a:latin typeface="Arial" panose="020B0604020202020204" pitchFamily="34" charset="0"/>
                <a:cs typeface="Arial" panose="020B0604020202020204" pitchFamily="34" charset="0"/>
              </a:rPr>
              <a:t>Programas e rádio: </a:t>
            </a:r>
            <a:r>
              <a:rPr lang="pt-BR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545</a:t>
            </a:r>
            <a:endParaRPr lang="pt-BR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3600" b="1" dirty="0">
                <a:latin typeface="Arial" panose="020B0604020202020204" pitchFamily="34" charset="0"/>
                <a:cs typeface="Arial" panose="020B0604020202020204" pitchFamily="34" charset="0"/>
              </a:rPr>
              <a:t>Programas de TV: </a:t>
            </a:r>
            <a:r>
              <a:rPr lang="pt-BR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pt-BR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309488" y="100825"/>
            <a:ext cx="8834511" cy="1463033"/>
            <a:chOff x="1515762" y="2372449"/>
            <a:chExt cx="10127479" cy="1744394"/>
          </a:xfrm>
        </p:grpSpPr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5762" y="2703553"/>
              <a:ext cx="3408781" cy="1072886"/>
            </a:xfrm>
            <a:prstGeom prst="rect">
              <a:avLst/>
            </a:prstGeom>
          </p:spPr>
        </p:pic>
        <p:cxnSp>
          <p:nvCxnSpPr>
            <p:cNvPr id="5" name="Conector reto 4"/>
            <p:cNvCxnSpPr/>
            <p:nvPr/>
          </p:nvCxnSpPr>
          <p:spPr>
            <a:xfrm>
              <a:off x="5262411" y="2372449"/>
              <a:ext cx="0" cy="1744394"/>
            </a:xfrm>
            <a:prstGeom prst="line">
              <a:avLst/>
            </a:prstGeom>
            <a:ln>
              <a:solidFill>
                <a:srgbClr val="4B2C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CaixaDeTexto 5"/>
            <p:cNvSpPr txBox="1"/>
            <p:nvPr/>
          </p:nvSpPr>
          <p:spPr>
            <a:xfrm>
              <a:off x="5262411" y="2465765"/>
              <a:ext cx="6380830" cy="697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200" b="1" dirty="0" smtClean="0">
                  <a:latin typeface="Arial" panose="020B0604020202020204" pitchFamily="34" charset="0"/>
                  <a:ea typeface="Calibri" panose="020F0502020204030204" pitchFamily="34" charset="0"/>
                </a:rPr>
                <a:t>Resultados da ATER</a:t>
              </a:r>
              <a:endParaRPr lang="pt-BR" sz="3200" b="1" dirty="0">
                <a:solidFill>
                  <a:srgbClr val="41282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7" name="CaixaDeTexto 6"/>
          <p:cNvSpPr txBox="1"/>
          <p:nvPr/>
        </p:nvSpPr>
        <p:spPr>
          <a:xfrm>
            <a:off x="3740271" y="930177"/>
            <a:ext cx="4503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Resultados – </a:t>
            </a:r>
            <a:r>
              <a:rPr lang="pt-BR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Emater</a:t>
            </a:r>
            <a:r>
              <a:rPr lang="pt-B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–RS </a:t>
            </a: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4226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309488" y="100825"/>
            <a:ext cx="8834511" cy="1463033"/>
            <a:chOff x="1515762" y="2372449"/>
            <a:chExt cx="10127479" cy="1744394"/>
          </a:xfrm>
        </p:grpSpPr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5762" y="2703553"/>
              <a:ext cx="3408781" cy="1072886"/>
            </a:xfrm>
            <a:prstGeom prst="rect">
              <a:avLst/>
            </a:prstGeom>
          </p:spPr>
        </p:pic>
        <p:cxnSp>
          <p:nvCxnSpPr>
            <p:cNvPr id="5" name="Conector reto 4"/>
            <p:cNvCxnSpPr/>
            <p:nvPr/>
          </p:nvCxnSpPr>
          <p:spPr>
            <a:xfrm>
              <a:off x="5262411" y="2372449"/>
              <a:ext cx="0" cy="1744394"/>
            </a:xfrm>
            <a:prstGeom prst="line">
              <a:avLst/>
            </a:prstGeom>
            <a:ln>
              <a:solidFill>
                <a:srgbClr val="4B2C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CaixaDeTexto 5"/>
            <p:cNvSpPr txBox="1"/>
            <p:nvPr/>
          </p:nvSpPr>
          <p:spPr>
            <a:xfrm>
              <a:off x="5262411" y="2465765"/>
              <a:ext cx="6380830" cy="697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200" b="1" dirty="0" smtClean="0">
                  <a:latin typeface="Arial" panose="020B0604020202020204" pitchFamily="34" charset="0"/>
                  <a:ea typeface="Calibri" panose="020F0502020204030204" pitchFamily="34" charset="0"/>
                </a:rPr>
                <a:t>Resultados de ATERS</a:t>
              </a:r>
              <a:endParaRPr lang="pt-BR" sz="3200" b="1" dirty="0">
                <a:solidFill>
                  <a:srgbClr val="41282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7" name="CaixaDeTexto 6"/>
          <p:cNvSpPr txBox="1"/>
          <p:nvPr/>
        </p:nvSpPr>
        <p:spPr>
          <a:xfrm>
            <a:off x="3727938" y="1032508"/>
            <a:ext cx="4304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Notícias jornais</a:t>
            </a: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Objeto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0574925"/>
              </p:ext>
            </p:extLst>
          </p:nvPr>
        </p:nvGraphicFramePr>
        <p:xfrm>
          <a:off x="921918" y="2039815"/>
          <a:ext cx="3795273" cy="46845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4" r:id="rId4" imgW="2655720" imgH="3278160" progId="">
                  <p:embed/>
                </p:oleObj>
              </mc:Choice>
              <mc:Fallback>
                <p:oleObj r:id="rId4" imgW="2655720" imgH="32781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21918" y="2039815"/>
                        <a:ext cx="3795273" cy="46845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CaixaDeTexto 12"/>
          <p:cNvSpPr txBox="1"/>
          <p:nvPr/>
        </p:nvSpPr>
        <p:spPr>
          <a:xfrm>
            <a:off x="2668425" y="2212199"/>
            <a:ext cx="181875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 Nacional</a:t>
            </a:r>
            <a:endParaRPr lang="pt-BR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366" y="2212199"/>
            <a:ext cx="3373513" cy="450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109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8748"/>
            <a:ext cx="9144000" cy="4843914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0" y="590266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Informações:http</a:t>
            </a:r>
            <a:r>
              <a:rPr lang="pt-B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://www.soloeagua.rs.gov.br</a:t>
            </a:r>
            <a:endParaRPr lang="pt-BR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39148" y="1331855"/>
            <a:ext cx="8865704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t-BR" sz="24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O DECRETO </a:t>
            </a:r>
            <a:r>
              <a:rPr lang="pt-BR" sz="2400" b="1" dirty="0">
                <a:latin typeface="Arial" panose="020B0604020202020204" pitchFamily="34" charset="0"/>
                <a:ea typeface="Times New Roman" panose="02020603050405020304" pitchFamily="18" charset="0"/>
              </a:rPr>
              <a:t>N</a:t>
            </a:r>
            <a:r>
              <a:rPr lang="pt-BR" sz="2400" b="1" baseline="30000" dirty="0">
                <a:latin typeface="Arial" panose="020B0604020202020204" pitchFamily="34" charset="0"/>
                <a:ea typeface="Times New Roman" panose="02020603050405020304" pitchFamily="18" charset="0"/>
              </a:rPr>
              <a:t>o</a:t>
            </a:r>
            <a:r>
              <a:rPr lang="pt-BR" sz="2400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pt-BR" sz="24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52.751 DE 04 </a:t>
            </a:r>
            <a:r>
              <a:rPr lang="pt-BR" sz="2400" b="1" dirty="0">
                <a:latin typeface="Arial" panose="020B0604020202020204" pitchFamily="34" charset="0"/>
                <a:ea typeface="Times New Roman" panose="02020603050405020304" pitchFamily="18" charset="0"/>
              </a:rPr>
              <a:t>de dezembro de </a:t>
            </a:r>
            <a:r>
              <a:rPr lang="pt-BR" sz="24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2015 </a:t>
            </a:r>
            <a:endParaRPr lang="pt-BR" sz="2400" b="1" dirty="0"/>
          </a:p>
        </p:txBody>
      </p:sp>
      <p:grpSp>
        <p:nvGrpSpPr>
          <p:cNvPr id="5" name="Grupo 4"/>
          <p:cNvGrpSpPr/>
          <p:nvPr/>
        </p:nvGrpSpPr>
        <p:grpSpPr>
          <a:xfrm>
            <a:off x="-28134" y="-55991"/>
            <a:ext cx="9316726" cy="1264151"/>
            <a:chOff x="-28134" y="-407677"/>
            <a:chExt cx="9316726" cy="1264151"/>
          </a:xfrm>
        </p:grpSpPr>
        <p:sp>
          <p:nvSpPr>
            <p:cNvPr id="6" name="CaixaDeTexto 5"/>
            <p:cNvSpPr txBox="1"/>
            <p:nvPr/>
          </p:nvSpPr>
          <p:spPr>
            <a:xfrm>
              <a:off x="-28134" y="-407677"/>
              <a:ext cx="9316726" cy="126415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pt-BR" dirty="0"/>
            </a:p>
          </p:txBody>
        </p:sp>
        <p:pic>
          <p:nvPicPr>
            <p:cNvPr id="7" name="Imagem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79" y="-44096"/>
              <a:ext cx="2850668" cy="899835"/>
            </a:xfrm>
            <a:prstGeom prst="rect">
              <a:avLst/>
            </a:prstGeom>
          </p:spPr>
        </p:pic>
        <p:cxnSp>
          <p:nvCxnSpPr>
            <p:cNvPr id="8" name="Conector reto 7"/>
            <p:cNvCxnSpPr/>
            <p:nvPr/>
          </p:nvCxnSpPr>
          <p:spPr>
            <a:xfrm flipV="1">
              <a:off x="3182145" y="-407677"/>
              <a:ext cx="0" cy="1263416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CaixaDeTexto 8"/>
            <p:cNvSpPr txBox="1"/>
            <p:nvPr/>
          </p:nvSpPr>
          <p:spPr>
            <a:xfrm>
              <a:off x="3408802" y="-283247"/>
              <a:ext cx="55960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4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POLÍTICA ESTADUAL</a:t>
              </a:r>
              <a:endParaRPr lang="pt-BR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273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437" y="531571"/>
            <a:ext cx="4270563" cy="285490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840" y="3868615"/>
            <a:ext cx="4198160" cy="280650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61" y="573035"/>
            <a:ext cx="4202797" cy="281344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59" y="3868615"/>
            <a:ext cx="4166199" cy="278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8204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109" y="3742006"/>
            <a:ext cx="4429639" cy="296125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21"/>
            <a:ext cx="4664109" cy="311799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891" y="19121"/>
            <a:ext cx="4664109" cy="311799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09" y="3779060"/>
            <a:ext cx="4318782" cy="288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1985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677317" y="295376"/>
            <a:ext cx="6440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/>
              <a:t>Município Sertão:  REGIÃO DE Erechim</a:t>
            </a:r>
            <a:endParaRPr lang="pt-BR" sz="28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1967017" y="819357"/>
            <a:ext cx="4891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/>
              <a:t>Produtor: Claudemir Fontana</a:t>
            </a:r>
            <a:endParaRPr lang="pt-BR" sz="28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48" y="1319063"/>
            <a:ext cx="4269048" cy="2857793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977" y="1342577"/>
            <a:ext cx="4286690" cy="2857793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56" y="4176856"/>
            <a:ext cx="4045811" cy="2704658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657" y="4200370"/>
            <a:ext cx="3969221" cy="265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9213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9" y="3794099"/>
            <a:ext cx="4583190" cy="3063901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5" y="743761"/>
            <a:ext cx="4234906" cy="283107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589633" y="-85375"/>
            <a:ext cx="7847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/>
              <a:t>Município Ronda alta -   REGIÃO Frederico</a:t>
            </a:r>
            <a:endParaRPr lang="pt-BR" sz="2800" dirty="0"/>
          </a:p>
        </p:txBody>
      </p:sp>
      <p:sp>
        <p:nvSpPr>
          <p:cNvPr id="7" name="CaixaDeTexto 6"/>
          <p:cNvSpPr txBox="1"/>
          <p:nvPr/>
        </p:nvSpPr>
        <p:spPr>
          <a:xfrm>
            <a:off x="2302983" y="220586"/>
            <a:ext cx="4320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/>
              <a:t>Produtor: Humberto Falcão</a:t>
            </a:r>
            <a:endParaRPr lang="pt-BR" sz="2800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671" y="743762"/>
            <a:ext cx="4246605" cy="283107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329" y="3883492"/>
            <a:ext cx="4327671" cy="288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9924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34886" y="0"/>
            <a:ext cx="7818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/>
              <a:t>Município Três de Maio:  REGIÃO DE SANTA ROSA</a:t>
            </a:r>
            <a:endParaRPr lang="pt-BR" sz="28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851376" y="523220"/>
            <a:ext cx="4320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/>
              <a:t>Produtor: Felix Adolfo </a:t>
            </a:r>
            <a:r>
              <a:rPr lang="pt-BR" sz="2800" dirty="0" err="1" smtClean="0"/>
              <a:t>Sartor</a:t>
            </a:r>
            <a:endParaRPr lang="pt-BR" sz="28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6440"/>
            <a:ext cx="4565224" cy="3056691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223" y="1042181"/>
            <a:ext cx="4578776" cy="306095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66" y="4103131"/>
            <a:ext cx="4122602" cy="2755994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079" y="4103131"/>
            <a:ext cx="4120920" cy="2754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7180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50" y="1632820"/>
            <a:ext cx="4049776" cy="2277999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982" y="1685786"/>
            <a:ext cx="3868615" cy="217206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102" y="4227678"/>
            <a:ext cx="4051495" cy="2274746"/>
          </a:xfrm>
          <a:prstGeom prst="rect">
            <a:avLst/>
          </a:prstGeom>
        </p:spPr>
      </p:pic>
      <p:grpSp>
        <p:nvGrpSpPr>
          <p:cNvPr id="6" name="Grupo 5"/>
          <p:cNvGrpSpPr/>
          <p:nvPr/>
        </p:nvGrpSpPr>
        <p:grpSpPr>
          <a:xfrm>
            <a:off x="309488" y="100825"/>
            <a:ext cx="8834512" cy="1463033"/>
            <a:chOff x="1515762" y="2372449"/>
            <a:chExt cx="10127480" cy="1744394"/>
          </a:xfrm>
        </p:grpSpPr>
        <p:pic>
          <p:nvPicPr>
            <p:cNvPr id="7" name="Imagem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5762" y="2703553"/>
              <a:ext cx="3408781" cy="1072886"/>
            </a:xfrm>
            <a:prstGeom prst="rect">
              <a:avLst/>
            </a:prstGeom>
          </p:spPr>
        </p:pic>
        <p:cxnSp>
          <p:nvCxnSpPr>
            <p:cNvPr id="8" name="Conector reto 7"/>
            <p:cNvCxnSpPr/>
            <p:nvPr/>
          </p:nvCxnSpPr>
          <p:spPr>
            <a:xfrm>
              <a:off x="5262411" y="2372449"/>
              <a:ext cx="0" cy="1744394"/>
            </a:xfrm>
            <a:prstGeom prst="line">
              <a:avLst/>
            </a:prstGeom>
            <a:ln>
              <a:solidFill>
                <a:srgbClr val="4B2C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CaixaDeTexto 8"/>
            <p:cNvSpPr txBox="1"/>
            <p:nvPr/>
          </p:nvSpPr>
          <p:spPr>
            <a:xfrm>
              <a:off x="5262412" y="2703553"/>
              <a:ext cx="6380830" cy="697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200" b="1" dirty="0" smtClean="0">
                  <a:latin typeface="Arial" panose="020B0604020202020204" pitchFamily="34" charset="0"/>
                  <a:ea typeface="Calibri" panose="020F0502020204030204" pitchFamily="34" charset="0"/>
                </a:rPr>
                <a:t>Os desafios da ATERS</a:t>
              </a:r>
              <a:endParaRPr lang="pt-BR" sz="3200" b="1" dirty="0">
                <a:solidFill>
                  <a:srgbClr val="41282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0" name="CaixaDeTexto 9"/>
          <p:cNvSpPr txBox="1"/>
          <p:nvPr/>
        </p:nvSpPr>
        <p:spPr>
          <a:xfrm>
            <a:off x="3577805" y="1281333"/>
            <a:ext cx="50362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Maçambará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Santa Maria e São Francisco de Assis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94" y="4048440"/>
            <a:ext cx="3897601" cy="260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005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76136" y="114771"/>
            <a:ext cx="8469326" cy="1754326"/>
            <a:chOff x="1515762" y="2372449"/>
            <a:chExt cx="10127479" cy="2091707"/>
          </a:xfrm>
        </p:grpSpPr>
        <p:pic>
          <p:nvPicPr>
            <p:cNvPr id="3" name="Imagem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5762" y="2703553"/>
              <a:ext cx="3408781" cy="1072886"/>
            </a:xfrm>
            <a:prstGeom prst="rect">
              <a:avLst/>
            </a:prstGeom>
          </p:spPr>
        </p:pic>
        <p:cxnSp>
          <p:nvCxnSpPr>
            <p:cNvPr id="4" name="Conector reto 3"/>
            <p:cNvCxnSpPr/>
            <p:nvPr/>
          </p:nvCxnSpPr>
          <p:spPr>
            <a:xfrm>
              <a:off x="5262411" y="2372449"/>
              <a:ext cx="0" cy="1744394"/>
            </a:xfrm>
            <a:prstGeom prst="line">
              <a:avLst/>
            </a:prstGeom>
            <a:ln>
              <a:solidFill>
                <a:srgbClr val="4B2C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CaixaDeTexto 4"/>
            <p:cNvSpPr txBox="1"/>
            <p:nvPr/>
          </p:nvSpPr>
          <p:spPr>
            <a:xfrm>
              <a:off x="5262411" y="2372449"/>
              <a:ext cx="6380830" cy="2091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Campanha de uso, manejo e conservação do solo e da água</a:t>
              </a:r>
              <a:endParaRPr lang="pt-BR" sz="3600" b="1" dirty="0">
                <a:solidFill>
                  <a:srgbClr val="41282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6" name="Retângulo 5"/>
          <p:cNvSpPr/>
          <p:nvPr/>
        </p:nvSpPr>
        <p:spPr>
          <a:xfrm>
            <a:off x="429351" y="2093619"/>
            <a:ext cx="8588039" cy="476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Realização de seminários municipais e regionais, excursões com lideranças e agricultores, dias de campo nas unidades de referência, reuniões nas comunidades com agricultores, palestras nas escolas municipais e estaduais</a:t>
            </a:r>
            <a:r>
              <a:rPr lang="pt-BR" sz="2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lvl="0" indent="-28575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pt-BR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Treinamento aos secretários municipais de agricultura e de obras e operadores de máquinas das prefeituras municipais</a:t>
            </a:r>
            <a:r>
              <a:rPr lang="pt-BR" sz="2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lvl="0" indent="-28575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pt-BR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Elaboração de notícias de jornais e TV, produção de </a:t>
            </a:r>
            <a:r>
              <a:rPr lang="pt-BR" sz="2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vídeos </a:t>
            </a:r>
            <a:r>
              <a:rPr lang="pt-BR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divulgação da importância da conservação do solo e da </a:t>
            </a:r>
            <a:r>
              <a:rPr lang="pt-BR" sz="2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água e realizar programas de </a:t>
            </a:r>
            <a:r>
              <a:rPr lang="pt-BR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rádio</a:t>
            </a:r>
            <a:r>
              <a:rPr lang="pt-BR" sz="2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lvl="0" indent="-28575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pt-BR" sz="1200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Continuidade do concurso regional e Estadual (cada dois ou quatro anos????): </a:t>
            </a:r>
            <a:r>
              <a:rPr lang="pt-BR" sz="20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DEFINIR</a:t>
            </a:r>
            <a:endParaRPr lang="pt-BR" sz="20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82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76136" y="-1"/>
            <a:ext cx="8855322" cy="1487512"/>
            <a:chOff x="1515762" y="2372449"/>
            <a:chExt cx="10589046" cy="1773582"/>
          </a:xfrm>
        </p:grpSpPr>
        <p:pic>
          <p:nvPicPr>
            <p:cNvPr id="3" name="Imagem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5762" y="2703553"/>
              <a:ext cx="3408781" cy="1072886"/>
            </a:xfrm>
            <a:prstGeom prst="rect">
              <a:avLst/>
            </a:prstGeom>
          </p:spPr>
        </p:pic>
        <p:cxnSp>
          <p:nvCxnSpPr>
            <p:cNvPr id="4" name="Conector reto 3"/>
            <p:cNvCxnSpPr/>
            <p:nvPr/>
          </p:nvCxnSpPr>
          <p:spPr>
            <a:xfrm>
              <a:off x="5262411" y="2372449"/>
              <a:ext cx="0" cy="1744394"/>
            </a:xfrm>
            <a:prstGeom prst="line">
              <a:avLst/>
            </a:prstGeom>
            <a:ln>
              <a:solidFill>
                <a:srgbClr val="4B2C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CaixaDeTexto 4"/>
            <p:cNvSpPr txBox="1"/>
            <p:nvPr/>
          </p:nvSpPr>
          <p:spPr>
            <a:xfrm>
              <a:off x="5723978" y="2494683"/>
              <a:ext cx="6380830" cy="16513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800" b="1" dirty="0" smtClean="0">
                  <a:solidFill>
                    <a:srgbClr val="41282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CRITÉRIOS DO CONCURSO NA SELEÇÃO DOS ESTABELECIMENTOS</a:t>
              </a:r>
              <a:endParaRPr lang="pt-BR" sz="2800" b="1" dirty="0">
                <a:solidFill>
                  <a:srgbClr val="41282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6" name="CaixaDeTexto 5"/>
          <p:cNvSpPr txBox="1"/>
          <p:nvPr/>
        </p:nvSpPr>
        <p:spPr>
          <a:xfrm>
            <a:off x="548640" y="1595021"/>
            <a:ext cx="848281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Uso das terras de acordo com aptidão agrícola.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Práticas edáficas.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Práticas vegetativas</a:t>
            </a:r>
          </a:p>
          <a:p>
            <a:pPr marL="1144587" indent="-342900">
              <a:buFont typeface="Arial" panose="020B0604020202020204" pitchFamily="34" charset="0"/>
              <a:buChar char="•"/>
            </a:pP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Qualidade sistema do PD</a:t>
            </a:r>
          </a:p>
          <a:p>
            <a:pPr marL="1144587" indent="-342900">
              <a:buFont typeface="Arial" panose="020B0604020202020204" pitchFamily="34" charset="0"/>
              <a:buChar char="•"/>
            </a:pP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Manejo das pastagens na ILP</a:t>
            </a:r>
          </a:p>
          <a:p>
            <a:pPr marL="1144587" indent="-342900">
              <a:buFont typeface="Arial" panose="020B0604020202020204" pitchFamily="34" charset="0"/>
              <a:buChar char="•"/>
            </a:pP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Cobertura vegetal do solo nos intervalos comerciais</a:t>
            </a:r>
          </a:p>
          <a:p>
            <a:pPr marL="1144587" indent="-342900">
              <a:buFont typeface="Arial" panose="020B0604020202020204" pitchFamily="34" charset="0"/>
              <a:buChar char="•"/>
            </a:pP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Diversificação de culturas com milho no sistema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Práticas conservacionistas complementares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Defesa sanitária vegetal</a:t>
            </a:r>
          </a:p>
          <a:p>
            <a:pPr marL="984250" indent="-182563">
              <a:buFont typeface="Arial" panose="020B0604020202020204" pitchFamily="34" charset="0"/>
              <a:buChar char="•"/>
            </a:pPr>
            <a:r>
              <a:rPr lang="pt-BR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Mip</a:t>
            </a:r>
            <a:endParaRPr lang="pt-BR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84250" indent="-182563">
              <a:buFont typeface="Arial" panose="020B0604020202020204" pitchFamily="34" charset="0"/>
              <a:buChar char="•"/>
            </a:pP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Legislação ao uso agrotóxicos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Produtividade das culturas milho e soja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Organização da propriedade</a:t>
            </a:r>
            <a:endParaRPr lang="pt-BR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9351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309488" y="100825"/>
            <a:ext cx="8834512" cy="1463033"/>
            <a:chOff x="1515762" y="2372449"/>
            <a:chExt cx="10127480" cy="1744394"/>
          </a:xfrm>
        </p:grpSpPr>
        <p:pic>
          <p:nvPicPr>
            <p:cNvPr id="3" name="Imagem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5762" y="2703553"/>
              <a:ext cx="3408781" cy="1072886"/>
            </a:xfrm>
            <a:prstGeom prst="rect">
              <a:avLst/>
            </a:prstGeom>
          </p:spPr>
        </p:pic>
        <p:cxnSp>
          <p:nvCxnSpPr>
            <p:cNvPr id="4" name="Conector reto 3"/>
            <p:cNvCxnSpPr/>
            <p:nvPr/>
          </p:nvCxnSpPr>
          <p:spPr>
            <a:xfrm>
              <a:off x="5262411" y="2372449"/>
              <a:ext cx="0" cy="1744394"/>
            </a:xfrm>
            <a:prstGeom prst="line">
              <a:avLst/>
            </a:prstGeom>
            <a:ln>
              <a:solidFill>
                <a:srgbClr val="4B2C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CaixaDeTexto 4"/>
            <p:cNvSpPr txBox="1"/>
            <p:nvPr/>
          </p:nvSpPr>
          <p:spPr>
            <a:xfrm>
              <a:off x="5262412" y="2703553"/>
              <a:ext cx="6380830" cy="12843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200" b="1" dirty="0" smtClean="0">
                  <a:latin typeface="Arial" panose="020B0604020202020204" pitchFamily="34" charset="0"/>
                  <a:ea typeface="Calibri" panose="020F0502020204030204" pitchFamily="34" charset="0"/>
                </a:rPr>
                <a:t>Os desafios da integração institucional</a:t>
              </a:r>
              <a:endParaRPr lang="pt-BR" sz="3200" b="1" dirty="0">
                <a:solidFill>
                  <a:srgbClr val="41282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0" name="Grupo 9"/>
          <p:cNvGrpSpPr/>
          <p:nvPr/>
        </p:nvGrpSpPr>
        <p:grpSpPr>
          <a:xfrm>
            <a:off x="504101" y="1697767"/>
            <a:ext cx="7726057" cy="5000822"/>
            <a:chOff x="233297" y="560434"/>
            <a:chExt cx="7882987" cy="5190018"/>
          </a:xfrm>
        </p:grpSpPr>
        <p:grpSp>
          <p:nvGrpSpPr>
            <p:cNvPr id="11" name="Grupo 10"/>
            <p:cNvGrpSpPr/>
            <p:nvPr/>
          </p:nvGrpSpPr>
          <p:grpSpPr>
            <a:xfrm>
              <a:off x="233297" y="1196245"/>
              <a:ext cx="2895997" cy="2691584"/>
              <a:chOff x="2669832" y="1879140"/>
              <a:chExt cx="3642019" cy="3265800"/>
            </a:xfrm>
          </p:grpSpPr>
          <p:grpSp>
            <p:nvGrpSpPr>
              <p:cNvPr id="52" name="Grupo 51"/>
              <p:cNvGrpSpPr/>
              <p:nvPr/>
            </p:nvGrpSpPr>
            <p:grpSpPr>
              <a:xfrm>
                <a:off x="2669832" y="1879140"/>
                <a:ext cx="3642019" cy="3265800"/>
                <a:chOff x="2669832" y="1879140"/>
                <a:chExt cx="3642019" cy="3265800"/>
              </a:xfrm>
            </p:grpSpPr>
            <p:sp>
              <p:nvSpPr>
                <p:cNvPr id="54" name="Fluxograma: Conector 53"/>
                <p:cNvSpPr/>
                <p:nvPr/>
              </p:nvSpPr>
              <p:spPr>
                <a:xfrm rot="21003094">
                  <a:off x="3731622" y="2768645"/>
                  <a:ext cx="1536212" cy="1509591"/>
                </a:xfrm>
                <a:prstGeom prst="flowChartConnector">
                  <a:avLst/>
                </a:prstGeom>
                <a:noFill/>
                <a:ln w="3810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pt-BR" sz="1100" b="1" dirty="0" smtClean="0">
                      <a:solidFill>
                        <a:srgbClr val="C00000"/>
                      </a:solidFill>
                    </a:rPr>
                    <a:t>Coord. Reg. SEAPI</a:t>
                  </a:r>
                </a:p>
                <a:p>
                  <a:pPr algn="ctr"/>
                  <a:r>
                    <a:rPr lang="pt-BR" sz="1100" b="1" dirty="0" smtClean="0">
                      <a:solidFill>
                        <a:srgbClr val="C00000"/>
                      </a:solidFill>
                    </a:rPr>
                    <a:t>SDR</a:t>
                  </a:r>
                </a:p>
                <a:p>
                  <a:pPr algn="ctr"/>
                  <a:r>
                    <a:rPr lang="pt-BR" sz="1100" b="1" dirty="0" smtClean="0">
                      <a:solidFill>
                        <a:srgbClr val="C00000"/>
                      </a:solidFill>
                    </a:rPr>
                    <a:t>EMATER</a:t>
                  </a:r>
                </a:p>
                <a:p>
                  <a:pPr algn="ctr"/>
                  <a:r>
                    <a:rPr lang="pt-BR" sz="1100" b="1" dirty="0" smtClean="0">
                      <a:solidFill>
                        <a:srgbClr val="C00000"/>
                      </a:solidFill>
                    </a:rPr>
                    <a:t>SEDUC</a:t>
                  </a:r>
                </a:p>
                <a:p>
                  <a:pPr algn="ctr"/>
                  <a:r>
                    <a:rPr lang="pt-BR" sz="1100" b="1" dirty="0" smtClean="0">
                      <a:solidFill>
                        <a:srgbClr val="C00000"/>
                      </a:solidFill>
                    </a:rPr>
                    <a:t>SEMA</a:t>
                  </a:r>
                  <a:endParaRPr lang="pt-BR" sz="1100" b="1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55" name="Fluxograma: Operação manual 54"/>
                <p:cNvSpPr/>
                <p:nvPr/>
              </p:nvSpPr>
              <p:spPr>
                <a:xfrm rot="13794781">
                  <a:off x="5162416" y="2176119"/>
                  <a:ext cx="474293" cy="1016516"/>
                </a:xfrm>
                <a:prstGeom prst="flowChartManualOperation">
                  <a:avLst/>
                </a:prstGeom>
                <a:noFill/>
                <a:ln w="3810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" rtlCol="0" anchor="ctr"/>
                <a:lstStyle/>
                <a:p>
                  <a:pPr algn="ctr"/>
                  <a:endParaRPr lang="pt-BR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" name="Fluxograma: Operação manual 55"/>
                <p:cNvSpPr/>
                <p:nvPr/>
              </p:nvSpPr>
              <p:spPr>
                <a:xfrm rot="15538594">
                  <a:off x="5527320" y="2803700"/>
                  <a:ext cx="495743" cy="1073318"/>
                </a:xfrm>
                <a:prstGeom prst="flowChartManualOperation">
                  <a:avLst/>
                </a:prstGeom>
                <a:noFill/>
                <a:ln w="3810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" rtlCol="0" anchor="ctr"/>
                <a:lstStyle/>
                <a:p>
                  <a:pPr algn="ctr"/>
                  <a:endParaRPr lang="pt-BR" sz="1600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7" name="Fluxograma: Operação manual 56"/>
                <p:cNvSpPr/>
                <p:nvPr/>
              </p:nvSpPr>
              <p:spPr>
                <a:xfrm rot="20295809">
                  <a:off x="4699392" y="4191690"/>
                  <a:ext cx="511654" cy="947912"/>
                </a:xfrm>
                <a:prstGeom prst="flowChartManualOperation">
                  <a:avLst/>
                </a:prstGeom>
                <a:noFill/>
                <a:ln w="3810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ctr"/>
                <a:lstStyle/>
                <a:p>
                  <a:pPr algn="ctr"/>
                  <a:endParaRPr lang="pt-BR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8" name="Fluxograma: Operação manual 57"/>
                <p:cNvSpPr/>
                <p:nvPr/>
              </p:nvSpPr>
              <p:spPr>
                <a:xfrm rot="11557030">
                  <a:off x="4562042" y="1879140"/>
                  <a:ext cx="443968" cy="939770"/>
                </a:xfrm>
                <a:prstGeom prst="flowChartManualOperation">
                  <a:avLst/>
                </a:prstGeom>
                <a:noFill/>
                <a:ln w="3810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" rtlCol="0" anchor="ctr"/>
                <a:lstStyle/>
                <a:p>
                  <a:pPr algn="ctr"/>
                  <a:endParaRPr lang="pt-BR" sz="1200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9" name="Fluxograma: Operação manual 58"/>
                <p:cNvSpPr/>
                <p:nvPr/>
              </p:nvSpPr>
              <p:spPr>
                <a:xfrm rot="9324432">
                  <a:off x="3811940" y="1984171"/>
                  <a:ext cx="446944" cy="884354"/>
                </a:xfrm>
                <a:prstGeom prst="flowChartManualOperation">
                  <a:avLst/>
                </a:prstGeom>
                <a:noFill/>
                <a:ln w="444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ctr"/>
                <a:lstStyle/>
                <a:p>
                  <a:pPr algn="ctr"/>
                  <a:endParaRPr lang="pt-BR" sz="1600" b="1" dirty="0">
                    <a:solidFill>
                      <a:schemeClr val="tx1"/>
                    </a:solidFill>
                  </a:endParaRPr>
                </a:p>
                <a:p>
                  <a:pPr algn="ctr"/>
                  <a:endParaRPr lang="pt-BR" sz="1600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0" name="Fluxograma: Operação manual 59"/>
                <p:cNvSpPr/>
                <p:nvPr/>
              </p:nvSpPr>
              <p:spPr>
                <a:xfrm rot="7127057">
                  <a:off x="3107348" y="2364994"/>
                  <a:ext cx="521304" cy="1065063"/>
                </a:xfrm>
                <a:prstGeom prst="flowChartManualOperation">
                  <a:avLst/>
                </a:prstGeom>
                <a:noFill/>
                <a:ln w="3810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ctr"/>
                <a:lstStyle/>
                <a:p>
                  <a:pPr algn="ctr"/>
                  <a:endParaRPr lang="pt-BR" sz="1600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1" name="Fluxograma: Operação manual 60"/>
                <p:cNvSpPr/>
                <p:nvPr/>
              </p:nvSpPr>
              <p:spPr>
                <a:xfrm rot="965900">
                  <a:off x="3904506" y="4214232"/>
                  <a:ext cx="511654" cy="930708"/>
                </a:xfrm>
                <a:prstGeom prst="flowChartManualOperation">
                  <a:avLst/>
                </a:prstGeom>
                <a:noFill/>
                <a:ln w="3810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ctr"/>
                <a:lstStyle/>
                <a:p>
                  <a:pPr algn="ctr"/>
                  <a:endParaRPr lang="pt-BR" sz="1600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2" name="Fluxograma: Operação manual 61"/>
                <p:cNvSpPr/>
                <p:nvPr/>
              </p:nvSpPr>
              <p:spPr>
                <a:xfrm rot="5130794">
                  <a:off x="2963893" y="3121708"/>
                  <a:ext cx="521304" cy="1109426"/>
                </a:xfrm>
                <a:prstGeom prst="flowChartManualOperation">
                  <a:avLst/>
                </a:prstGeom>
                <a:noFill/>
                <a:ln w="3810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ctr"/>
                <a:lstStyle/>
                <a:p>
                  <a:pPr algn="ctr"/>
                  <a:endParaRPr lang="pt-BR" sz="1600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3" name="Fluxograma: Operação manual 62"/>
                <p:cNvSpPr/>
                <p:nvPr/>
              </p:nvSpPr>
              <p:spPr>
                <a:xfrm rot="17337139">
                  <a:off x="5389320" y="3585623"/>
                  <a:ext cx="476571" cy="990786"/>
                </a:xfrm>
                <a:prstGeom prst="flowChartManualOperation">
                  <a:avLst/>
                </a:prstGeom>
                <a:noFill/>
                <a:ln w="3810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" rtlCol="0" anchor="ctr"/>
                <a:lstStyle/>
                <a:p>
                  <a:pPr algn="ctr"/>
                  <a:endParaRPr lang="pt-BR" b="1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53" name="Fluxograma: Operação manual 52"/>
              <p:cNvSpPr/>
              <p:nvPr/>
            </p:nvSpPr>
            <p:spPr>
              <a:xfrm rot="2911295">
                <a:off x="3278371" y="3867364"/>
                <a:ext cx="511654" cy="1034397"/>
              </a:xfrm>
              <a:prstGeom prst="flowChartManualOperation">
                <a:avLst/>
              </a:prstGeom>
              <a:noFill/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endParaRPr lang="pt-BR" sz="1600" b="1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2" name="Grupo 11"/>
            <p:cNvGrpSpPr/>
            <p:nvPr/>
          </p:nvGrpSpPr>
          <p:grpSpPr>
            <a:xfrm rot="1140000">
              <a:off x="4047834" y="560434"/>
              <a:ext cx="2790643" cy="2625584"/>
              <a:chOff x="2669832" y="1879140"/>
              <a:chExt cx="3642019" cy="3265800"/>
            </a:xfrm>
          </p:grpSpPr>
          <p:grpSp>
            <p:nvGrpSpPr>
              <p:cNvPr id="40" name="Grupo 39"/>
              <p:cNvGrpSpPr/>
              <p:nvPr/>
            </p:nvGrpSpPr>
            <p:grpSpPr>
              <a:xfrm>
                <a:off x="2669832" y="1879140"/>
                <a:ext cx="3642019" cy="3265800"/>
                <a:chOff x="2669832" y="1879140"/>
                <a:chExt cx="3642019" cy="3265800"/>
              </a:xfrm>
            </p:grpSpPr>
            <p:sp>
              <p:nvSpPr>
                <p:cNvPr id="42" name="Fluxograma: Conector 41"/>
                <p:cNvSpPr/>
                <p:nvPr/>
              </p:nvSpPr>
              <p:spPr>
                <a:xfrm rot="20460000">
                  <a:off x="3731622" y="2768644"/>
                  <a:ext cx="1536212" cy="1509591"/>
                </a:xfrm>
                <a:prstGeom prst="flowChartConnector">
                  <a:avLst/>
                </a:prstGeom>
                <a:noFill/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pt-BR" sz="1200" b="1" dirty="0" smtClean="0">
                      <a:solidFill>
                        <a:srgbClr val="C00000"/>
                      </a:solidFill>
                    </a:rPr>
                    <a:t>Coord. Reg. SEAP</a:t>
                  </a:r>
                </a:p>
                <a:p>
                  <a:pPr algn="ctr"/>
                  <a:r>
                    <a:rPr lang="pt-BR" sz="1200" b="1" dirty="0" smtClean="0">
                      <a:solidFill>
                        <a:srgbClr val="C00000"/>
                      </a:solidFill>
                    </a:rPr>
                    <a:t>SDR</a:t>
                  </a:r>
                </a:p>
                <a:p>
                  <a:pPr algn="ctr"/>
                  <a:r>
                    <a:rPr lang="pt-BR" sz="1200" b="1" dirty="0" smtClean="0">
                      <a:solidFill>
                        <a:srgbClr val="C00000"/>
                      </a:solidFill>
                    </a:rPr>
                    <a:t>EMATER</a:t>
                  </a:r>
                </a:p>
                <a:p>
                  <a:pPr algn="ctr"/>
                  <a:r>
                    <a:rPr lang="pt-BR" sz="1200" b="1" dirty="0" smtClean="0">
                      <a:solidFill>
                        <a:srgbClr val="C00000"/>
                      </a:solidFill>
                    </a:rPr>
                    <a:t>SEDUC</a:t>
                  </a:r>
                </a:p>
                <a:p>
                  <a:pPr algn="ctr"/>
                  <a:r>
                    <a:rPr lang="pt-BR" sz="1200" b="1" dirty="0" smtClean="0">
                      <a:solidFill>
                        <a:srgbClr val="C00000"/>
                      </a:solidFill>
                    </a:rPr>
                    <a:t>SEMA</a:t>
                  </a:r>
                  <a:endParaRPr lang="pt-BR" sz="1200" b="1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43" name="Fluxograma: Operação manual 42"/>
                <p:cNvSpPr/>
                <p:nvPr/>
              </p:nvSpPr>
              <p:spPr>
                <a:xfrm rot="13794781">
                  <a:off x="5162416" y="2176119"/>
                  <a:ext cx="474293" cy="1016516"/>
                </a:xfrm>
                <a:prstGeom prst="flowChartManualOperation">
                  <a:avLst/>
                </a:prstGeom>
                <a:noFill/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" rtlCol="0" anchor="ctr"/>
                <a:lstStyle/>
                <a:p>
                  <a:pPr algn="ctr"/>
                  <a:endParaRPr lang="pt-BR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4" name="Fluxograma: Operação manual 43"/>
                <p:cNvSpPr/>
                <p:nvPr/>
              </p:nvSpPr>
              <p:spPr>
                <a:xfrm rot="15538594">
                  <a:off x="5527320" y="2803700"/>
                  <a:ext cx="495743" cy="1073318"/>
                </a:xfrm>
                <a:prstGeom prst="flowChartManualOperation">
                  <a:avLst/>
                </a:prstGeom>
                <a:noFill/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" rtlCol="0" anchor="ctr"/>
                <a:lstStyle/>
                <a:p>
                  <a:pPr algn="ctr"/>
                  <a:endParaRPr lang="pt-BR" sz="1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5" name="Fluxograma: Operação manual 44"/>
                <p:cNvSpPr/>
                <p:nvPr/>
              </p:nvSpPr>
              <p:spPr>
                <a:xfrm rot="20295809">
                  <a:off x="4699392" y="4191690"/>
                  <a:ext cx="511654" cy="947912"/>
                </a:xfrm>
                <a:prstGeom prst="flowChartManualOperation">
                  <a:avLst/>
                </a:prstGeom>
                <a:noFill/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ctr"/>
                <a:lstStyle/>
                <a:p>
                  <a:pPr algn="ctr"/>
                  <a:endParaRPr lang="pt-BR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6" name="Fluxograma: Operação manual 45"/>
                <p:cNvSpPr/>
                <p:nvPr/>
              </p:nvSpPr>
              <p:spPr>
                <a:xfrm rot="11557030">
                  <a:off x="4562042" y="1879140"/>
                  <a:ext cx="443968" cy="939770"/>
                </a:xfrm>
                <a:prstGeom prst="flowChartManualOperation">
                  <a:avLst/>
                </a:prstGeom>
                <a:noFill/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" rtlCol="0" anchor="ctr"/>
                <a:lstStyle/>
                <a:p>
                  <a:pPr algn="ctr"/>
                  <a:endParaRPr lang="pt-BR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7" name="Fluxograma: Operação manual 46"/>
                <p:cNvSpPr/>
                <p:nvPr/>
              </p:nvSpPr>
              <p:spPr>
                <a:xfrm rot="9324432">
                  <a:off x="3830203" y="2062782"/>
                  <a:ext cx="446944" cy="802007"/>
                </a:xfrm>
                <a:prstGeom prst="flowChartManualOperation">
                  <a:avLst/>
                </a:prstGeom>
                <a:noFill/>
                <a:ln w="444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ctr"/>
                <a:lstStyle/>
                <a:p>
                  <a:pPr algn="ctr"/>
                  <a:endParaRPr lang="pt-BR" sz="1600" dirty="0">
                    <a:solidFill>
                      <a:schemeClr val="tx1"/>
                    </a:solidFill>
                  </a:endParaRPr>
                </a:p>
                <a:p>
                  <a:pPr algn="ctr"/>
                  <a:endParaRPr lang="pt-BR" sz="1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8" name="Fluxograma: Operação manual 47"/>
                <p:cNvSpPr/>
                <p:nvPr/>
              </p:nvSpPr>
              <p:spPr>
                <a:xfrm rot="7127057">
                  <a:off x="3107348" y="2364994"/>
                  <a:ext cx="521304" cy="1065063"/>
                </a:xfrm>
                <a:prstGeom prst="flowChartManualOperation">
                  <a:avLst/>
                </a:prstGeom>
                <a:noFill/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ctr"/>
                <a:lstStyle/>
                <a:p>
                  <a:pPr algn="ctr"/>
                  <a:endParaRPr lang="pt-BR" sz="1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9" name="Fluxograma: Operação manual 48"/>
                <p:cNvSpPr/>
                <p:nvPr/>
              </p:nvSpPr>
              <p:spPr>
                <a:xfrm rot="965900">
                  <a:off x="3904506" y="4214232"/>
                  <a:ext cx="511654" cy="930708"/>
                </a:xfrm>
                <a:prstGeom prst="flowChartManualOperation">
                  <a:avLst/>
                </a:prstGeom>
                <a:noFill/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ctr"/>
                <a:lstStyle/>
                <a:p>
                  <a:pPr algn="ctr"/>
                  <a:endParaRPr lang="pt-BR" sz="1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0" name="Fluxograma: Operação manual 49"/>
                <p:cNvSpPr/>
                <p:nvPr/>
              </p:nvSpPr>
              <p:spPr>
                <a:xfrm rot="5130794">
                  <a:off x="2963893" y="3121708"/>
                  <a:ext cx="521304" cy="1109426"/>
                </a:xfrm>
                <a:prstGeom prst="flowChartManualOperation">
                  <a:avLst/>
                </a:prstGeom>
                <a:noFill/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ctr"/>
                <a:lstStyle/>
                <a:p>
                  <a:pPr algn="ctr"/>
                  <a:endParaRPr lang="pt-BR" sz="1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1" name="Fluxograma: Operação manual 50"/>
                <p:cNvSpPr/>
                <p:nvPr/>
              </p:nvSpPr>
              <p:spPr>
                <a:xfrm rot="17977958">
                  <a:off x="5374040" y="3656548"/>
                  <a:ext cx="511654" cy="990786"/>
                </a:xfrm>
                <a:prstGeom prst="flowChartManualOperation">
                  <a:avLst/>
                </a:prstGeom>
                <a:noFill/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" rtlCol="0" anchor="ctr"/>
                <a:lstStyle/>
                <a:p>
                  <a:pPr algn="ctr"/>
                  <a:endParaRPr lang="pt-BR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41" name="Fluxograma: Operação manual 40"/>
              <p:cNvSpPr/>
              <p:nvPr/>
            </p:nvSpPr>
            <p:spPr>
              <a:xfrm rot="2911295">
                <a:off x="3278371" y="3867364"/>
                <a:ext cx="511654" cy="1034397"/>
              </a:xfrm>
              <a:prstGeom prst="flowChartManualOperation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endParaRPr lang="pt-BR" sz="16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3" name="Grupo 12"/>
            <p:cNvGrpSpPr/>
            <p:nvPr/>
          </p:nvGrpSpPr>
          <p:grpSpPr>
            <a:xfrm>
              <a:off x="2018932" y="2484652"/>
              <a:ext cx="6097352" cy="3265800"/>
              <a:chOff x="2555300" y="1944859"/>
              <a:chExt cx="6097352" cy="3265800"/>
            </a:xfrm>
          </p:grpSpPr>
          <p:grpSp>
            <p:nvGrpSpPr>
              <p:cNvPr id="14" name="Grupo 13"/>
              <p:cNvGrpSpPr/>
              <p:nvPr/>
            </p:nvGrpSpPr>
            <p:grpSpPr>
              <a:xfrm>
                <a:off x="2555300" y="1944859"/>
                <a:ext cx="3618840" cy="3265800"/>
                <a:chOff x="2673847" y="1879140"/>
                <a:chExt cx="3618840" cy="3265800"/>
              </a:xfrm>
            </p:grpSpPr>
            <p:grpSp>
              <p:nvGrpSpPr>
                <p:cNvPr id="28" name="Grupo 27"/>
                <p:cNvGrpSpPr/>
                <p:nvPr/>
              </p:nvGrpSpPr>
              <p:grpSpPr>
                <a:xfrm>
                  <a:off x="2673847" y="1879140"/>
                  <a:ext cx="3618840" cy="3265800"/>
                  <a:chOff x="2673847" y="1879140"/>
                  <a:chExt cx="3618840" cy="3265800"/>
                </a:xfrm>
              </p:grpSpPr>
              <p:sp>
                <p:nvSpPr>
                  <p:cNvPr id="30" name="Fluxograma: Conector 29"/>
                  <p:cNvSpPr/>
                  <p:nvPr/>
                </p:nvSpPr>
                <p:spPr>
                  <a:xfrm>
                    <a:off x="3731622" y="2768644"/>
                    <a:ext cx="1528436" cy="1509591"/>
                  </a:xfrm>
                  <a:prstGeom prst="flowChartConnector">
                    <a:avLst/>
                  </a:prstGeom>
                  <a:noFill/>
                  <a:ln w="381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pt-BR" sz="1200" b="1" dirty="0" smtClean="0">
                        <a:solidFill>
                          <a:srgbClr val="C00000"/>
                        </a:solidFill>
                      </a:rPr>
                      <a:t>SEAPI</a:t>
                    </a:r>
                  </a:p>
                  <a:p>
                    <a:pPr algn="ctr"/>
                    <a:r>
                      <a:rPr lang="pt-BR" sz="1200" b="1" dirty="0" smtClean="0">
                        <a:solidFill>
                          <a:srgbClr val="C00000"/>
                        </a:solidFill>
                      </a:rPr>
                      <a:t>SDR</a:t>
                    </a:r>
                  </a:p>
                  <a:p>
                    <a:pPr algn="ctr"/>
                    <a:r>
                      <a:rPr lang="pt-BR" sz="1200" b="1" dirty="0" smtClean="0">
                        <a:solidFill>
                          <a:srgbClr val="C00000"/>
                        </a:solidFill>
                      </a:rPr>
                      <a:t>EMATER</a:t>
                    </a:r>
                  </a:p>
                  <a:p>
                    <a:pPr algn="ctr"/>
                    <a:r>
                      <a:rPr lang="pt-BR" sz="1200" b="1" dirty="0" smtClean="0">
                        <a:solidFill>
                          <a:srgbClr val="C00000"/>
                        </a:solidFill>
                      </a:rPr>
                      <a:t>SEDUC SEPLAN SEMA</a:t>
                    </a:r>
                    <a:endParaRPr lang="pt-BR" sz="1200" b="1" dirty="0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31" name="Fluxograma: Operação manual 30"/>
                  <p:cNvSpPr/>
                  <p:nvPr/>
                </p:nvSpPr>
                <p:spPr>
                  <a:xfrm rot="13393976">
                    <a:off x="5228308" y="2174144"/>
                    <a:ext cx="402473" cy="1016516"/>
                  </a:xfrm>
                  <a:prstGeom prst="flowChartManualOperation">
                    <a:avLst/>
                  </a:prstGeom>
                  <a:noFill/>
                  <a:ln w="38100"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" rtlCol="0" anchor="ctr"/>
                  <a:lstStyle/>
                  <a:p>
                    <a:pPr algn="ctr"/>
                    <a:r>
                      <a:rPr lang="pt-BR" b="1" dirty="0" smtClean="0">
                        <a:solidFill>
                          <a:schemeClr val="tx1"/>
                        </a:solidFill>
                      </a:rPr>
                      <a:t>FAMURS</a:t>
                    </a:r>
                    <a:endParaRPr lang="pt-BR" b="1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2" name="Fluxograma: Operação manual 31"/>
                  <p:cNvSpPr/>
                  <p:nvPr/>
                </p:nvSpPr>
                <p:spPr>
                  <a:xfrm rot="15538594">
                    <a:off x="5576878" y="2819858"/>
                    <a:ext cx="371829" cy="1059788"/>
                  </a:xfrm>
                  <a:prstGeom prst="flowChartManualOperation">
                    <a:avLst/>
                  </a:prstGeom>
                  <a:noFill/>
                  <a:ln w="38100"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" rtlCol="0" anchor="ctr"/>
                  <a:lstStyle/>
                  <a:p>
                    <a:pPr algn="ctr"/>
                    <a:r>
                      <a:rPr lang="pt-BR" sz="1600" b="1" dirty="0" smtClean="0">
                        <a:solidFill>
                          <a:schemeClr val="tx1"/>
                        </a:solidFill>
                      </a:rPr>
                      <a:t>FECOAGRO</a:t>
                    </a:r>
                    <a:endParaRPr lang="pt-BR" sz="1600" b="1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3" name="Fluxograma: Operação manual 32"/>
                  <p:cNvSpPr/>
                  <p:nvPr/>
                </p:nvSpPr>
                <p:spPr>
                  <a:xfrm rot="19435454">
                    <a:off x="4796703" y="4140023"/>
                    <a:ext cx="464244" cy="947912"/>
                  </a:xfrm>
                  <a:prstGeom prst="flowChartManualOperation">
                    <a:avLst/>
                  </a:prstGeom>
                  <a:noFill/>
                  <a:ln w="38100"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270" rtlCol="0" anchor="ctr"/>
                  <a:lstStyle/>
                  <a:p>
                    <a:pPr algn="ctr"/>
                    <a:r>
                      <a:rPr lang="pt-BR" b="1" dirty="0" smtClean="0">
                        <a:solidFill>
                          <a:schemeClr val="tx1"/>
                        </a:solidFill>
                      </a:rPr>
                      <a:t>B Brasil</a:t>
                    </a:r>
                    <a:endParaRPr lang="pt-BR" b="1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4" name="Fluxograma: Operação manual 33"/>
                  <p:cNvSpPr/>
                  <p:nvPr/>
                </p:nvSpPr>
                <p:spPr>
                  <a:xfrm rot="11557030">
                    <a:off x="4562042" y="1879140"/>
                    <a:ext cx="443968" cy="939770"/>
                  </a:xfrm>
                  <a:prstGeom prst="flowChartManualOperation">
                    <a:avLst/>
                  </a:prstGeom>
                  <a:noFill/>
                  <a:ln w="38100"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" rtlCol="0" anchor="ctr"/>
                  <a:lstStyle/>
                  <a:p>
                    <a:pPr algn="ctr"/>
                    <a:r>
                      <a:rPr lang="pt-BR" sz="1200" b="1" dirty="0" smtClean="0">
                        <a:solidFill>
                          <a:schemeClr val="tx1"/>
                        </a:solidFill>
                      </a:rPr>
                      <a:t>UNIVERSIDADES</a:t>
                    </a:r>
                    <a:endParaRPr lang="pt-BR" sz="1200" b="1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5" name="Fluxograma: Operação manual 34"/>
                  <p:cNvSpPr/>
                  <p:nvPr/>
                </p:nvSpPr>
                <p:spPr>
                  <a:xfrm rot="9324432">
                    <a:off x="3788994" y="1882593"/>
                    <a:ext cx="446944" cy="990758"/>
                  </a:xfrm>
                  <a:prstGeom prst="flowChartManualOperation">
                    <a:avLst/>
                  </a:prstGeom>
                  <a:noFill/>
                  <a:ln w="44450"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270" rtlCol="0" anchor="ctr"/>
                  <a:lstStyle/>
                  <a:p>
                    <a:pPr algn="ctr"/>
                    <a:r>
                      <a:rPr lang="pt-BR" sz="1400" b="1" dirty="0">
                        <a:solidFill>
                          <a:schemeClr val="tx1"/>
                        </a:solidFill>
                      </a:rPr>
                      <a:t>MAPA e MDA</a:t>
                    </a:r>
                  </a:p>
                  <a:p>
                    <a:pPr algn="ctr"/>
                    <a:endParaRPr lang="pt-BR" sz="1600" b="1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6" name="Fluxograma: Operação manual 35"/>
                  <p:cNvSpPr/>
                  <p:nvPr/>
                </p:nvSpPr>
                <p:spPr>
                  <a:xfrm rot="7127057">
                    <a:off x="3107348" y="2364994"/>
                    <a:ext cx="521304" cy="1065063"/>
                  </a:xfrm>
                  <a:prstGeom prst="flowChartManualOperation">
                    <a:avLst/>
                  </a:prstGeom>
                  <a:noFill/>
                  <a:ln w="38100"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270" rtlCol="0" anchor="ctr"/>
                  <a:lstStyle/>
                  <a:p>
                    <a:pPr algn="ctr"/>
                    <a:r>
                      <a:rPr lang="pt-BR" sz="1600" b="1" dirty="0" smtClean="0">
                        <a:solidFill>
                          <a:schemeClr val="tx1"/>
                        </a:solidFill>
                      </a:rPr>
                      <a:t>SARGS</a:t>
                    </a:r>
                    <a:endParaRPr lang="pt-BR" sz="1600" b="1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7" name="Fluxograma: Operação manual 36"/>
                  <p:cNvSpPr/>
                  <p:nvPr/>
                </p:nvSpPr>
                <p:spPr>
                  <a:xfrm rot="965900">
                    <a:off x="3904506" y="4214232"/>
                    <a:ext cx="511654" cy="930708"/>
                  </a:xfrm>
                  <a:prstGeom prst="flowChartManualOperation">
                    <a:avLst/>
                  </a:prstGeom>
                  <a:noFill/>
                  <a:ln w="38100"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270" rtlCol="0" anchor="ctr"/>
                  <a:lstStyle/>
                  <a:p>
                    <a:pPr algn="ctr"/>
                    <a:r>
                      <a:rPr lang="pt-BR" sz="1600" b="1" dirty="0" smtClean="0">
                        <a:solidFill>
                          <a:schemeClr val="tx1"/>
                        </a:solidFill>
                      </a:rPr>
                      <a:t>SICREDI</a:t>
                    </a:r>
                    <a:endParaRPr lang="pt-BR" sz="1600" b="1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8" name="Fluxograma: Operação manual 37"/>
                  <p:cNvSpPr/>
                  <p:nvPr/>
                </p:nvSpPr>
                <p:spPr>
                  <a:xfrm rot="5130794">
                    <a:off x="3019227" y="3172870"/>
                    <a:ext cx="418665" cy="1109426"/>
                  </a:xfrm>
                  <a:prstGeom prst="flowChartManualOperation">
                    <a:avLst/>
                  </a:prstGeom>
                  <a:noFill/>
                  <a:ln w="38100"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270" rtlCol="0" anchor="ctr"/>
                  <a:lstStyle/>
                  <a:p>
                    <a:pPr algn="ctr"/>
                    <a:r>
                      <a:rPr lang="pt-BR" sz="1600" b="1" dirty="0" smtClean="0">
                        <a:solidFill>
                          <a:schemeClr val="tx1"/>
                        </a:solidFill>
                      </a:rPr>
                      <a:t>BANRISUL</a:t>
                    </a:r>
                    <a:endParaRPr lang="pt-BR" sz="1600" b="1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9" name="Fluxograma: Operação manual 38"/>
                  <p:cNvSpPr/>
                  <p:nvPr/>
                </p:nvSpPr>
                <p:spPr>
                  <a:xfrm rot="17977958">
                    <a:off x="5323015" y="3659180"/>
                    <a:ext cx="511654" cy="990786"/>
                  </a:xfrm>
                  <a:prstGeom prst="flowChartManualOperation">
                    <a:avLst/>
                  </a:prstGeom>
                  <a:noFill/>
                  <a:ln w="38100"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" rtlCol="0" anchor="ctr"/>
                  <a:lstStyle/>
                  <a:p>
                    <a:pPr algn="ctr"/>
                    <a:r>
                      <a:rPr lang="pt-BR" b="1" dirty="0" smtClean="0">
                        <a:solidFill>
                          <a:schemeClr val="tx1"/>
                        </a:solidFill>
                      </a:rPr>
                      <a:t>FETAG</a:t>
                    </a:r>
                    <a:endParaRPr lang="pt-BR" b="1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29" name="Fluxograma: Operação manual 28"/>
                <p:cNvSpPr/>
                <p:nvPr/>
              </p:nvSpPr>
              <p:spPr>
                <a:xfrm rot="2911295">
                  <a:off x="3269878" y="3863665"/>
                  <a:ext cx="511654" cy="1057069"/>
                </a:xfrm>
                <a:prstGeom prst="flowChartManualOperation">
                  <a:avLst/>
                </a:prstGeom>
                <a:noFill/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ctr"/>
                <a:lstStyle/>
                <a:p>
                  <a:pPr algn="ctr"/>
                  <a:r>
                    <a:rPr lang="pt-BR" sz="1600" b="1" dirty="0" smtClean="0">
                      <a:solidFill>
                        <a:schemeClr val="tx1"/>
                      </a:solidFill>
                    </a:rPr>
                    <a:t>EMBRAPA</a:t>
                  </a:r>
                  <a:endParaRPr lang="pt-BR" sz="1600" b="1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5" name="Grupo 14"/>
              <p:cNvGrpSpPr/>
              <p:nvPr/>
            </p:nvGrpSpPr>
            <p:grpSpPr>
              <a:xfrm rot="20579078">
                <a:off x="5733679" y="1955440"/>
                <a:ext cx="2918973" cy="2506573"/>
                <a:chOff x="2669832" y="1879140"/>
                <a:chExt cx="3823131" cy="3346359"/>
              </a:xfrm>
            </p:grpSpPr>
            <p:grpSp>
              <p:nvGrpSpPr>
                <p:cNvPr id="16" name="Grupo 15"/>
                <p:cNvGrpSpPr/>
                <p:nvPr/>
              </p:nvGrpSpPr>
              <p:grpSpPr>
                <a:xfrm>
                  <a:off x="2669832" y="1879140"/>
                  <a:ext cx="3823131" cy="3346359"/>
                  <a:chOff x="2669832" y="1879140"/>
                  <a:chExt cx="3823131" cy="3346359"/>
                </a:xfrm>
              </p:grpSpPr>
              <p:sp>
                <p:nvSpPr>
                  <p:cNvPr id="18" name="Fluxograma: Conector 17"/>
                  <p:cNvSpPr/>
                  <p:nvPr/>
                </p:nvSpPr>
                <p:spPr>
                  <a:xfrm rot="840003">
                    <a:off x="3731622" y="2768644"/>
                    <a:ext cx="1536212" cy="1509592"/>
                  </a:xfrm>
                  <a:prstGeom prst="flowChartConnector">
                    <a:avLst/>
                  </a:prstGeom>
                  <a:noFill/>
                  <a:ln w="38100"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pt-BR" sz="1200" b="1" dirty="0" smtClean="0">
                        <a:solidFill>
                          <a:srgbClr val="C00000"/>
                        </a:solidFill>
                      </a:rPr>
                      <a:t>Coord. </a:t>
                    </a:r>
                    <a:r>
                      <a:rPr lang="pt-BR" sz="1000" b="1" dirty="0" smtClean="0">
                        <a:solidFill>
                          <a:srgbClr val="C00000"/>
                        </a:solidFill>
                      </a:rPr>
                      <a:t>Reg. SEAPI</a:t>
                    </a:r>
                  </a:p>
                  <a:p>
                    <a:pPr algn="ctr"/>
                    <a:r>
                      <a:rPr lang="pt-BR" sz="1000" b="1" dirty="0" smtClean="0">
                        <a:solidFill>
                          <a:srgbClr val="C00000"/>
                        </a:solidFill>
                      </a:rPr>
                      <a:t>SDR</a:t>
                    </a:r>
                  </a:p>
                  <a:p>
                    <a:pPr algn="ctr"/>
                    <a:r>
                      <a:rPr lang="pt-BR" sz="1000" b="1" dirty="0" smtClean="0">
                        <a:solidFill>
                          <a:srgbClr val="C00000"/>
                        </a:solidFill>
                      </a:rPr>
                      <a:t>EMATER</a:t>
                    </a:r>
                  </a:p>
                  <a:p>
                    <a:pPr algn="ctr"/>
                    <a:r>
                      <a:rPr lang="pt-BR" sz="1000" b="1" dirty="0" smtClean="0">
                        <a:solidFill>
                          <a:srgbClr val="C00000"/>
                        </a:solidFill>
                      </a:rPr>
                      <a:t>SEDUC</a:t>
                    </a:r>
                  </a:p>
                  <a:p>
                    <a:pPr algn="ctr"/>
                    <a:r>
                      <a:rPr lang="pt-BR" sz="1000" b="1" dirty="0" smtClean="0">
                        <a:solidFill>
                          <a:srgbClr val="C00000"/>
                        </a:solidFill>
                      </a:rPr>
                      <a:t>SEMA</a:t>
                    </a:r>
                    <a:endParaRPr lang="pt-BR" sz="1000" b="1" dirty="0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19" name="Fluxograma: Operação manual 18"/>
                  <p:cNvSpPr/>
                  <p:nvPr/>
                </p:nvSpPr>
                <p:spPr>
                  <a:xfrm rot="13794781">
                    <a:off x="5230613" y="2027465"/>
                    <a:ext cx="474293" cy="1194793"/>
                  </a:xfrm>
                  <a:prstGeom prst="flowChartManualOperation">
                    <a:avLst/>
                  </a:prstGeom>
                  <a:noFill/>
                  <a:ln w="38100"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" rtlCol="0" anchor="ctr"/>
                  <a:lstStyle/>
                  <a:p>
                    <a:pPr algn="ctr"/>
                    <a:r>
                      <a:rPr lang="pt-BR" sz="1200" b="1" dirty="0" smtClean="0">
                        <a:solidFill>
                          <a:schemeClr val="tx1"/>
                        </a:solidFill>
                      </a:rPr>
                      <a:t>Cooperativas</a:t>
                    </a:r>
                    <a:endParaRPr lang="pt-BR" sz="1200" b="1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0" name="Fluxograma: Operação manual 19"/>
                  <p:cNvSpPr/>
                  <p:nvPr/>
                </p:nvSpPr>
                <p:spPr>
                  <a:xfrm rot="15538594">
                    <a:off x="5617032" y="2694177"/>
                    <a:ext cx="495743" cy="1256119"/>
                  </a:xfrm>
                  <a:prstGeom prst="flowChartManualOperation">
                    <a:avLst/>
                  </a:prstGeom>
                  <a:noFill/>
                  <a:ln w="38100"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" rtlCol="0" anchor="ctr"/>
                  <a:lstStyle/>
                  <a:p>
                    <a:pPr algn="ctr"/>
                    <a:r>
                      <a:rPr lang="pt-BR" sz="1400" b="1" dirty="0" smtClean="0">
                        <a:solidFill>
                          <a:schemeClr val="tx1"/>
                        </a:solidFill>
                      </a:rPr>
                      <a:t>Usinas hidrelétricas</a:t>
                    </a:r>
                    <a:endParaRPr lang="pt-BR" sz="1400" b="1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1" name="Fluxograma: Operação manual 20"/>
                  <p:cNvSpPr/>
                  <p:nvPr/>
                </p:nvSpPr>
                <p:spPr>
                  <a:xfrm rot="20295809">
                    <a:off x="4715570" y="4188525"/>
                    <a:ext cx="511653" cy="1036974"/>
                  </a:xfrm>
                  <a:prstGeom prst="flowChartManualOperation">
                    <a:avLst/>
                  </a:prstGeom>
                  <a:noFill/>
                  <a:ln w="38100"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" rtlCol="0" anchor="ctr"/>
                  <a:lstStyle/>
                  <a:p>
                    <a:pPr algn="ctr"/>
                    <a:r>
                      <a:rPr lang="pt-BR" sz="1400" b="1" dirty="0" err="1">
                        <a:solidFill>
                          <a:schemeClr val="tx1"/>
                        </a:solidFill>
                      </a:rPr>
                      <a:t>C</a:t>
                    </a:r>
                    <a:r>
                      <a:rPr lang="pt-BR" sz="1400" b="1" dirty="0" err="1" smtClean="0">
                        <a:solidFill>
                          <a:schemeClr val="tx1"/>
                        </a:solidFill>
                      </a:rPr>
                      <a:t>orede</a:t>
                    </a:r>
                    <a:endParaRPr lang="pt-BR" sz="1400" b="1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2" name="Fluxograma: Operação manual 21"/>
                  <p:cNvSpPr/>
                  <p:nvPr/>
                </p:nvSpPr>
                <p:spPr>
                  <a:xfrm rot="11557030">
                    <a:off x="4562042" y="1879140"/>
                    <a:ext cx="443968" cy="939770"/>
                  </a:xfrm>
                  <a:prstGeom prst="flowChartManualOperation">
                    <a:avLst/>
                  </a:prstGeom>
                  <a:noFill/>
                  <a:ln w="38100"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" rtlCol="0" anchor="ctr"/>
                  <a:lstStyle/>
                  <a:p>
                    <a:pPr algn="ctr"/>
                    <a:endParaRPr lang="pt-BR" sz="1200" b="1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" name="Fluxograma: Operação manual 22"/>
                  <p:cNvSpPr/>
                  <p:nvPr/>
                </p:nvSpPr>
                <p:spPr>
                  <a:xfrm rot="9324432">
                    <a:off x="3788994" y="1882593"/>
                    <a:ext cx="446944" cy="990758"/>
                  </a:xfrm>
                  <a:prstGeom prst="flowChartManualOperation">
                    <a:avLst/>
                  </a:prstGeom>
                  <a:noFill/>
                  <a:ln w="44450"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270" rtlCol="0" anchor="ctr"/>
                  <a:lstStyle/>
                  <a:p>
                    <a:pPr algn="ctr"/>
                    <a:endParaRPr lang="pt-BR" sz="1600" b="1" dirty="0">
                      <a:solidFill>
                        <a:schemeClr val="bg1"/>
                      </a:solidFill>
                    </a:endParaRPr>
                  </a:p>
                  <a:p>
                    <a:pPr algn="ctr"/>
                    <a:endParaRPr lang="pt-BR" sz="1600" b="1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" name="Fluxograma: Operação manual 23"/>
                  <p:cNvSpPr/>
                  <p:nvPr/>
                </p:nvSpPr>
                <p:spPr>
                  <a:xfrm rot="7127057">
                    <a:off x="3107348" y="2364994"/>
                    <a:ext cx="521304" cy="1065063"/>
                  </a:xfrm>
                  <a:prstGeom prst="flowChartManualOperation">
                    <a:avLst/>
                  </a:prstGeom>
                  <a:noFill/>
                  <a:ln w="38100"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270" rtlCol="0" anchor="ctr"/>
                  <a:lstStyle/>
                  <a:p>
                    <a:pPr algn="ctr"/>
                    <a:r>
                      <a:rPr lang="pt-BR" sz="1400" b="1" dirty="0" err="1" smtClean="0">
                        <a:solidFill>
                          <a:schemeClr val="tx1"/>
                        </a:solidFill>
                      </a:rPr>
                      <a:t>Universi-dades</a:t>
                    </a:r>
                    <a:endParaRPr lang="pt-BR" sz="1400" b="1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5" name="Fluxograma: Operação manual 24"/>
                  <p:cNvSpPr/>
                  <p:nvPr/>
                </p:nvSpPr>
                <p:spPr>
                  <a:xfrm rot="965900">
                    <a:off x="3896600" y="4213073"/>
                    <a:ext cx="511654" cy="989828"/>
                  </a:xfrm>
                  <a:prstGeom prst="flowChartManualOperation">
                    <a:avLst/>
                  </a:prstGeom>
                  <a:noFill/>
                  <a:ln w="38100"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" rtlCol="0" anchor="ctr"/>
                  <a:lstStyle/>
                  <a:p>
                    <a:pPr algn="ctr"/>
                    <a:r>
                      <a:rPr lang="pt-BR" sz="1600" b="1" dirty="0" smtClean="0">
                        <a:solidFill>
                          <a:schemeClr val="tx1"/>
                        </a:solidFill>
                      </a:rPr>
                      <a:t>Escolas</a:t>
                    </a:r>
                    <a:endParaRPr lang="pt-BR" sz="1600" b="1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6" name="Fluxograma: Operação manual 25"/>
                  <p:cNvSpPr/>
                  <p:nvPr/>
                </p:nvSpPr>
                <p:spPr>
                  <a:xfrm rot="5130794">
                    <a:off x="2963893" y="3121708"/>
                    <a:ext cx="521304" cy="1109426"/>
                  </a:xfrm>
                  <a:prstGeom prst="flowChartManualOperation">
                    <a:avLst/>
                  </a:prstGeom>
                  <a:noFill/>
                  <a:ln w="38100"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270" rtlCol="0" anchor="ctr"/>
                  <a:lstStyle/>
                  <a:p>
                    <a:pPr algn="ctr"/>
                    <a:r>
                      <a:rPr lang="pt-BR" sz="1600" b="1" dirty="0" err="1" smtClean="0">
                        <a:solidFill>
                          <a:schemeClr val="tx1"/>
                        </a:solidFill>
                      </a:rPr>
                      <a:t>IFFs</a:t>
                    </a:r>
                    <a:endParaRPr lang="pt-BR" sz="1600" b="1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7" name="Fluxograma: Operação manual 26"/>
                  <p:cNvSpPr/>
                  <p:nvPr/>
                </p:nvSpPr>
                <p:spPr>
                  <a:xfrm rot="17977958">
                    <a:off x="5351450" y="3643234"/>
                    <a:ext cx="511654" cy="1056213"/>
                  </a:xfrm>
                  <a:prstGeom prst="flowChartManualOperation">
                    <a:avLst/>
                  </a:prstGeom>
                  <a:noFill/>
                  <a:ln w="38100"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" rtlCol="0" anchor="ctr"/>
                  <a:lstStyle/>
                  <a:p>
                    <a:pPr algn="ctr"/>
                    <a:r>
                      <a:rPr lang="pt-BR" sz="1400" b="1" dirty="0" smtClean="0">
                        <a:solidFill>
                          <a:schemeClr val="tx1"/>
                        </a:solidFill>
                      </a:rPr>
                      <a:t>Assoc. Prefeitos</a:t>
                    </a:r>
                    <a:endParaRPr lang="pt-BR" sz="1400" b="1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7" name="Fluxograma: Operação manual 16"/>
                <p:cNvSpPr/>
                <p:nvPr/>
              </p:nvSpPr>
              <p:spPr>
                <a:xfrm rot="2911295">
                  <a:off x="3278371" y="3867364"/>
                  <a:ext cx="511654" cy="1034397"/>
                </a:xfrm>
                <a:prstGeom prst="flowChartManualOperation">
                  <a:avLst/>
                </a:prstGeom>
                <a:noFill/>
                <a:ln w="3810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ctr"/>
                <a:lstStyle/>
                <a:p>
                  <a:pPr algn="ctr"/>
                  <a:r>
                    <a:rPr lang="pt-BR" sz="1400" b="1" dirty="0" smtClean="0">
                      <a:solidFill>
                        <a:schemeClr val="tx1"/>
                      </a:solidFill>
                    </a:rPr>
                    <a:t>Colégio Agrícolas</a:t>
                  </a:r>
                  <a:endParaRPr lang="pt-BR" sz="1400" b="1" dirty="0"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  <p:sp>
        <p:nvSpPr>
          <p:cNvPr id="64" name="CaixaDeTexto 63"/>
          <p:cNvSpPr txBox="1"/>
          <p:nvPr/>
        </p:nvSpPr>
        <p:spPr>
          <a:xfrm>
            <a:off x="309488" y="1563858"/>
            <a:ext cx="3966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Muito a evoluir!!!!</a:t>
            </a: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38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86" y="2450082"/>
            <a:ext cx="5355131" cy="4274859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675861" y="139161"/>
            <a:ext cx="84681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 VAMOS AOS DESAFIOS!!!</a:t>
            </a:r>
            <a:endParaRPr lang="pt-BR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914851" y="2171378"/>
            <a:ext cx="59237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MUITO OBRIGADO!</a:t>
            </a:r>
            <a:endParaRPr lang="pt-BR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85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309489" y="100825"/>
            <a:ext cx="8469326" cy="1463033"/>
            <a:chOff x="1515762" y="2372449"/>
            <a:chExt cx="10127479" cy="1744394"/>
          </a:xfrm>
        </p:grpSpPr>
        <p:pic>
          <p:nvPicPr>
            <p:cNvPr id="3" name="Imagem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5762" y="2703553"/>
              <a:ext cx="3408781" cy="1072886"/>
            </a:xfrm>
            <a:prstGeom prst="rect">
              <a:avLst/>
            </a:prstGeom>
          </p:spPr>
        </p:pic>
        <p:cxnSp>
          <p:nvCxnSpPr>
            <p:cNvPr id="4" name="Conector reto 3"/>
            <p:cNvCxnSpPr/>
            <p:nvPr/>
          </p:nvCxnSpPr>
          <p:spPr>
            <a:xfrm>
              <a:off x="5262411" y="2372449"/>
              <a:ext cx="0" cy="1744394"/>
            </a:xfrm>
            <a:prstGeom prst="line">
              <a:avLst/>
            </a:prstGeom>
            <a:ln>
              <a:solidFill>
                <a:srgbClr val="4B2C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CaixaDeTexto 4"/>
            <p:cNvSpPr txBox="1"/>
            <p:nvPr/>
          </p:nvSpPr>
          <p:spPr>
            <a:xfrm>
              <a:off x="5262411" y="2465765"/>
              <a:ext cx="6380830" cy="697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200" b="1" dirty="0" smtClean="0">
                  <a:latin typeface="Arial" panose="020B0604020202020204" pitchFamily="34" charset="0"/>
                  <a:ea typeface="Calibri" panose="020F0502020204030204" pitchFamily="34" charset="0"/>
                </a:rPr>
                <a:t>Resultados de ATERS</a:t>
              </a:r>
              <a:endParaRPr lang="pt-BR" sz="3200" b="1" dirty="0">
                <a:solidFill>
                  <a:srgbClr val="41282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157" y="2398436"/>
            <a:ext cx="5983843" cy="336015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2243"/>
            <a:ext cx="4461802" cy="3346351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2813538" y="1837535"/>
            <a:ext cx="3516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/>
              <a:t>Forum</a:t>
            </a:r>
            <a:r>
              <a:rPr lang="pt-BR" dirty="0" smtClean="0"/>
              <a:t> Estadual Solo e Água</a:t>
            </a:r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0" y="586622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Organizadores: </a:t>
            </a:r>
            <a:r>
              <a:rPr lang="pt-BR" b="1" dirty="0" err="1" smtClean="0"/>
              <a:t>Emater</a:t>
            </a:r>
            <a:r>
              <a:rPr lang="pt-BR" b="1" dirty="0" smtClean="0"/>
              <a:t>, SEAPI, EMBRAPA, CCGL </a:t>
            </a:r>
            <a:r>
              <a:rPr lang="pt-BR" b="1" dirty="0" err="1" smtClean="0"/>
              <a:t>Tec</a:t>
            </a:r>
            <a:r>
              <a:rPr lang="pt-BR" b="1" dirty="0" smtClean="0"/>
              <a:t>,  </a:t>
            </a:r>
            <a:r>
              <a:rPr lang="pt-BR" b="1" dirty="0" err="1" smtClean="0"/>
              <a:t>IFFs</a:t>
            </a:r>
            <a:r>
              <a:rPr lang="pt-BR" b="1" dirty="0" smtClean="0"/>
              <a:t>, </a:t>
            </a:r>
            <a:r>
              <a:rPr lang="pt-BR" b="1" dirty="0" err="1" smtClean="0"/>
              <a:t>Unicruz</a:t>
            </a:r>
            <a:r>
              <a:rPr lang="pt-BR" b="1" dirty="0" smtClean="0"/>
              <a:t>, </a:t>
            </a:r>
            <a:r>
              <a:rPr lang="pt-BR" b="1" dirty="0" err="1" smtClean="0"/>
              <a:t>Unijuí</a:t>
            </a:r>
            <a:r>
              <a:rPr lang="pt-BR" b="1" dirty="0" smtClean="0"/>
              <a:t>, </a:t>
            </a:r>
            <a:r>
              <a:rPr lang="pt-BR" b="1" dirty="0" err="1" smtClean="0"/>
              <a:t>SARGs</a:t>
            </a:r>
            <a:r>
              <a:rPr lang="pt-BR" b="1" dirty="0" smtClean="0"/>
              <a:t>, FEBRADP  </a:t>
            </a:r>
            <a:endParaRPr lang="pt-BR" b="1" dirty="0"/>
          </a:p>
        </p:txBody>
      </p:sp>
      <p:sp>
        <p:nvSpPr>
          <p:cNvPr id="10" name="CaixaDeTexto 9"/>
          <p:cNvSpPr txBox="1"/>
          <p:nvPr/>
        </p:nvSpPr>
        <p:spPr>
          <a:xfrm>
            <a:off x="0" y="6408506"/>
            <a:ext cx="8201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Apoiadores: </a:t>
            </a:r>
            <a:r>
              <a:rPr lang="pt-BR" b="1" dirty="0" err="1" smtClean="0"/>
              <a:t>Cotrijal</a:t>
            </a:r>
            <a:r>
              <a:rPr lang="pt-BR" b="1" dirty="0" smtClean="0"/>
              <a:t>, UPF, CREA, </a:t>
            </a:r>
            <a:r>
              <a:rPr lang="pt-BR" b="1" dirty="0" err="1" smtClean="0"/>
              <a:t>Cotribá</a:t>
            </a:r>
            <a:r>
              <a:rPr lang="pt-BR" b="1" dirty="0" smtClean="0"/>
              <a:t>, Canal Rural, SDR, SEMA, SEDUC  </a:t>
            </a:r>
            <a:endParaRPr lang="pt-BR" b="1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4461802" y="828441"/>
            <a:ext cx="2361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Foruns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685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309489" y="100825"/>
            <a:ext cx="8469326" cy="1463033"/>
            <a:chOff x="1515762" y="2372449"/>
            <a:chExt cx="10127479" cy="1744394"/>
          </a:xfrm>
        </p:grpSpPr>
        <p:pic>
          <p:nvPicPr>
            <p:cNvPr id="3" name="Imagem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5762" y="2703553"/>
              <a:ext cx="3408781" cy="1072886"/>
            </a:xfrm>
            <a:prstGeom prst="rect">
              <a:avLst/>
            </a:prstGeom>
          </p:spPr>
        </p:pic>
        <p:cxnSp>
          <p:nvCxnSpPr>
            <p:cNvPr id="4" name="Conector reto 3"/>
            <p:cNvCxnSpPr/>
            <p:nvPr/>
          </p:nvCxnSpPr>
          <p:spPr>
            <a:xfrm>
              <a:off x="5262411" y="2372449"/>
              <a:ext cx="0" cy="1744394"/>
            </a:xfrm>
            <a:prstGeom prst="line">
              <a:avLst/>
            </a:prstGeom>
            <a:ln>
              <a:solidFill>
                <a:srgbClr val="4B2C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CaixaDeTexto 4"/>
            <p:cNvSpPr txBox="1"/>
            <p:nvPr/>
          </p:nvSpPr>
          <p:spPr>
            <a:xfrm>
              <a:off x="5262411" y="2465765"/>
              <a:ext cx="6380830" cy="697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200" b="1" dirty="0" smtClean="0">
                  <a:latin typeface="Arial" panose="020B0604020202020204" pitchFamily="34" charset="0"/>
                  <a:ea typeface="Calibri" panose="020F0502020204030204" pitchFamily="34" charset="0"/>
                </a:rPr>
                <a:t>Resultados de ATERS</a:t>
              </a:r>
              <a:endParaRPr lang="pt-BR" sz="3200" b="1" dirty="0">
                <a:solidFill>
                  <a:srgbClr val="41282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6" name="CaixaDeTexto 5"/>
          <p:cNvSpPr txBox="1"/>
          <p:nvPr/>
        </p:nvSpPr>
        <p:spPr>
          <a:xfrm>
            <a:off x="3620491" y="909027"/>
            <a:ext cx="4980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Campanha de conservação solo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30" y="2544430"/>
            <a:ext cx="3851771" cy="2687861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643" y="2292511"/>
            <a:ext cx="3695516" cy="2463677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4663643" y="2178870"/>
            <a:ext cx="386841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Dia Nacional  da Conservação do Solo Bagé</a:t>
            </a:r>
            <a:endParaRPr lang="pt-BR" b="1" dirty="0"/>
          </a:p>
        </p:txBody>
      </p:sp>
      <p:sp>
        <p:nvSpPr>
          <p:cNvPr id="10" name="CaixaDeTexto 9"/>
          <p:cNvSpPr txBox="1"/>
          <p:nvPr/>
        </p:nvSpPr>
        <p:spPr>
          <a:xfrm>
            <a:off x="2195167" y="1622630"/>
            <a:ext cx="41405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Seminários</a:t>
            </a:r>
            <a:endParaRPr lang="pt-BR" sz="2800" b="1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309489" y="5205682"/>
            <a:ext cx="407963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/>
              <a:t>Locais: São Borja; </a:t>
            </a:r>
            <a:r>
              <a:rPr lang="pt-BR" sz="2000" b="1" dirty="0" err="1" smtClean="0"/>
              <a:t>Maçambará</a:t>
            </a:r>
            <a:r>
              <a:rPr lang="pt-BR" sz="2000" b="1" dirty="0" smtClean="0"/>
              <a:t>; Três Passos; Mato Queimado; Santo Augusto; Paraíso do Sul; Rosário do Sul; Teutônia; Boa Vista das Missões, </a:t>
            </a:r>
            <a:r>
              <a:rPr lang="pt-BR" sz="2000" b="1" dirty="0" err="1" smtClean="0"/>
              <a:t>Jóia</a:t>
            </a:r>
            <a:r>
              <a:rPr lang="pt-BR" sz="2000" b="1" dirty="0" smtClean="0"/>
              <a:t>, Arvorezinha, </a:t>
            </a:r>
            <a:r>
              <a:rPr lang="pt-BR" sz="2000" b="1" dirty="0" err="1" smtClean="0"/>
              <a:t>etc</a:t>
            </a:r>
            <a:endParaRPr lang="pt-BR" sz="2000" b="1" dirty="0"/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643" y="4756188"/>
            <a:ext cx="3695516" cy="2078727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5015162" y="6502509"/>
            <a:ext cx="1885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Tenente Portela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211211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309488" y="100825"/>
            <a:ext cx="8834511" cy="1463033"/>
            <a:chOff x="1515762" y="2372449"/>
            <a:chExt cx="10127479" cy="1744394"/>
          </a:xfrm>
        </p:grpSpPr>
        <p:pic>
          <p:nvPicPr>
            <p:cNvPr id="3" name="Imagem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5762" y="2703553"/>
              <a:ext cx="3408781" cy="1072886"/>
            </a:xfrm>
            <a:prstGeom prst="rect">
              <a:avLst/>
            </a:prstGeom>
          </p:spPr>
        </p:pic>
        <p:cxnSp>
          <p:nvCxnSpPr>
            <p:cNvPr id="4" name="Conector reto 3"/>
            <p:cNvCxnSpPr/>
            <p:nvPr/>
          </p:nvCxnSpPr>
          <p:spPr>
            <a:xfrm>
              <a:off x="5262411" y="2372449"/>
              <a:ext cx="0" cy="1744394"/>
            </a:xfrm>
            <a:prstGeom prst="line">
              <a:avLst/>
            </a:prstGeom>
            <a:ln>
              <a:solidFill>
                <a:srgbClr val="4B2C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CaixaDeTexto 4"/>
            <p:cNvSpPr txBox="1"/>
            <p:nvPr/>
          </p:nvSpPr>
          <p:spPr>
            <a:xfrm>
              <a:off x="5262411" y="2465765"/>
              <a:ext cx="6380830" cy="697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200" b="1" dirty="0" smtClean="0">
                  <a:latin typeface="Arial" panose="020B0604020202020204" pitchFamily="34" charset="0"/>
                  <a:ea typeface="Calibri" panose="020F0502020204030204" pitchFamily="34" charset="0"/>
                </a:rPr>
                <a:t>Resultados de ATERS</a:t>
              </a:r>
              <a:endParaRPr lang="pt-BR" sz="3200" b="1" dirty="0">
                <a:solidFill>
                  <a:srgbClr val="41282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6" name="CaixaDeTexto 5"/>
          <p:cNvSpPr txBox="1"/>
          <p:nvPr/>
        </p:nvSpPr>
        <p:spPr>
          <a:xfrm>
            <a:off x="4572000" y="842130"/>
            <a:ext cx="2222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EMATER/RS</a:t>
            </a:r>
            <a:endParaRPr lang="pt-BR" b="1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32" y="2391965"/>
            <a:ext cx="4275968" cy="320697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633046" y="5697415"/>
            <a:ext cx="2944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Palestra em Escolas</a:t>
            </a:r>
            <a:endParaRPr lang="pt-BR" dirty="0"/>
          </a:p>
        </p:txBody>
      </p:sp>
      <p:pic>
        <p:nvPicPr>
          <p:cNvPr id="11" name="Imagem 10" descr="U:\#SG 2017\Solos\SAM_425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218" y="2391965"/>
            <a:ext cx="4684757" cy="320697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CaixaDeTexto 11"/>
          <p:cNvSpPr txBox="1"/>
          <p:nvPr/>
        </p:nvSpPr>
        <p:spPr>
          <a:xfrm>
            <a:off x="5598942" y="5697415"/>
            <a:ext cx="3545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Horta escolar – cobertura solo</a:t>
            </a:r>
            <a:endParaRPr lang="pt-BR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2954216" y="1607000"/>
            <a:ext cx="5289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/>
              <a:t>Ensino solo e água na escola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3789823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309488" y="100825"/>
            <a:ext cx="8834511" cy="1463033"/>
            <a:chOff x="1515762" y="2372449"/>
            <a:chExt cx="10127479" cy="1744394"/>
          </a:xfrm>
        </p:grpSpPr>
        <p:pic>
          <p:nvPicPr>
            <p:cNvPr id="3" name="Imagem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5762" y="2703553"/>
              <a:ext cx="3408781" cy="1072886"/>
            </a:xfrm>
            <a:prstGeom prst="rect">
              <a:avLst/>
            </a:prstGeom>
          </p:spPr>
        </p:pic>
        <p:cxnSp>
          <p:nvCxnSpPr>
            <p:cNvPr id="4" name="Conector reto 3"/>
            <p:cNvCxnSpPr/>
            <p:nvPr/>
          </p:nvCxnSpPr>
          <p:spPr>
            <a:xfrm>
              <a:off x="5262411" y="2372449"/>
              <a:ext cx="0" cy="1744394"/>
            </a:xfrm>
            <a:prstGeom prst="line">
              <a:avLst/>
            </a:prstGeom>
            <a:ln>
              <a:solidFill>
                <a:srgbClr val="4B2C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CaixaDeTexto 4"/>
            <p:cNvSpPr txBox="1"/>
            <p:nvPr/>
          </p:nvSpPr>
          <p:spPr>
            <a:xfrm>
              <a:off x="5262411" y="2465765"/>
              <a:ext cx="6380830" cy="697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200" b="1" dirty="0" smtClean="0">
                  <a:latin typeface="Arial" panose="020B0604020202020204" pitchFamily="34" charset="0"/>
                  <a:ea typeface="Calibri" panose="020F0502020204030204" pitchFamily="34" charset="0"/>
                </a:rPr>
                <a:t>Resultados de ATERS</a:t>
              </a:r>
              <a:endParaRPr lang="pt-BR" sz="3200" b="1" dirty="0">
                <a:solidFill>
                  <a:srgbClr val="41282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6" name="CaixaDeTexto 5"/>
          <p:cNvSpPr txBox="1"/>
          <p:nvPr/>
        </p:nvSpPr>
        <p:spPr>
          <a:xfrm>
            <a:off x="4093698" y="980981"/>
            <a:ext cx="3052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smtClean="0"/>
              <a:t>Dias de campo</a:t>
            </a:r>
            <a:endParaRPr lang="pt-BR" sz="3600" b="1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1477"/>
            <a:ext cx="4178105" cy="2949407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391" y="2054331"/>
            <a:ext cx="4520213" cy="302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744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309488" y="100825"/>
            <a:ext cx="8834511" cy="1463033"/>
            <a:chOff x="1515762" y="2372449"/>
            <a:chExt cx="10127479" cy="1744394"/>
          </a:xfrm>
        </p:grpSpPr>
        <p:pic>
          <p:nvPicPr>
            <p:cNvPr id="3" name="Imagem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5762" y="2703553"/>
              <a:ext cx="3408781" cy="1072886"/>
            </a:xfrm>
            <a:prstGeom prst="rect">
              <a:avLst/>
            </a:prstGeom>
          </p:spPr>
        </p:pic>
        <p:cxnSp>
          <p:nvCxnSpPr>
            <p:cNvPr id="4" name="Conector reto 3"/>
            <p:cNvCxnSpPr/>
            <p:nvPr/>
          </p:nvCxnSpPr>
          <p:spPr>
            <a:xfrm>
              <a:off x="5262411" y="2372449"/>
              <a:ext cx="0" cy="1744394"/>
            </a:xfrm>
            <a:prstGeom prst="line">
              <a:avLst/>
            </a:prstGeom>
            <a:ln>
              <a:solidFill>
                <a:srgbClr val="4B2C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CaixaDeTexto 4"/>
            <p:cNvSpPr txBox="1"/>
            <p:nvPr/>
          </p:nvSpPr>
          <p:spPr>
            <a:xfrm>
              <a:off x="5262411" y="2465765"/>
              <a:ext cx="6380830" cy="697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200" b="1" dirty="0" smtClean="0">
                  <a:latin typeface="Arial" panose="020B0604020202020204" pitchFamily="34" charset="0"/>
                  <a:ea typeface="Calibri" panose="020F0502020204030204" pitchFamily="34" charset="0"/>
                </a:rPr>
                <a:t>Resultados de ATERS</a:t>
              </a:r>
              <a:endParaRPr lang="pt-BR" sz="3200" b="1" dirty="0">
                <a:solidFill>
                  <a:srgbClr val="41282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6" name="CaixaDeTexto 5"/>
          <p:cNvSpPr txBox="1"/>
          <p:nvPr/>
        </p:nvSpPr>
        <p:spPr>
          <a:xfrm>
            <a:off x="4093698" y="1022355"/>
            <a:ext cx="30526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/>
              <a:t>Dias de campo</a:t>
            </a:r>
            <a:endParaRPr lang="pt-BR" sz="3200" b="1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88" y="2538617"/>
            <a:ext cx="3896752" cy="2924391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405" y="2699110"/>
            <a:ext cx="4913595" cy="2763898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5901397" y="5494715"/>
            <a:ext cx="2489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Carlos Gomes</a:t>
            </a:r>
            <a:endParaRPr lang="pt-BR" dirty="0"/>
          </a:p>
        </p:txBody>
      </p:sp>
      <p:sp>
        <p:nvSpPr>
          <p:cNvPr id="10" name="CaixaDeTexto 9"/>
          <p:cNvSpPr txBox="1"/>
          <p:nvPr/>
        </p:nvSpPr>
        <p:spPr>
          <a:xfrm>
            <a:off x="1223889" y="5545307"/>
            <a:ext cx="1779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Ibirubá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971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14" y="2079916"/>
            <a:ext cx="4698609" cy="2642968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0" y="5042118"/>
            <a:ext cx="45215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Soja na Integração lavoura pecuária – Agropecuária </a:t>
            </a:r>
            <a:r>
              <a:rPr lang="pt-BR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Nemitz</a:t>
            </a:r>
            <a:r>
              <a:rPr lang="pt-B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Manuel Viana</a:t>
            </a: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623" y="2404352"/>
            <a:ext cx="4121834" cy="2318532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316" y="2079915"/>
            <a:ext cx="2699683" cy="4799435"/>
          </a:xfrm>
          <a:prstGeom prst="rect">
            <a:avLst/>
          </a:prstGeom>
        </p:spPr>
      </p:pic>
      <p:grpSp>
        <p:nvGrpSpPr>
          <p:cNvPr id="7" name="Grupo 6"/>
          <p:cNvGrpSpPr/>
          <p:nvPr/>
        </p:nvGrpSpPr>
        <p:grpSpPr>
          <a:xfrm>
            <a:off x="309488" y="100825"/>
            <a:ext cx="8834511" cy="1463033"/>
            <a:chOff x="1515762" y="2372449"/>
            <a:chExt cx="10127479" cy="1744394"/>
          </a:xfrm>
        </p:grpSpPr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5762" y="2703553"/>
              <a:ext cx="3408781" cy="1072886"/>
            </a:xfrm>
            <a:prstGeom prst="rect">
              <a:avLst/>
            </a:prstGeom>
          </p:spPr>
        </p:pic>
        <p:cxnSp>
          <p:nvCxnSpPr>
            <p:cNvPr id="9" name="Conector reto 8"/>
            <p:cNvCxnSpPr/>
            <p:nvPr/>
          </p:nvCxnSpPr>
          <p:spPr>
            <a:xfrm>
              <a:off x="5262411" y="2372449"/>
              <a:ext cx="0" cy="1744394"/>
            </a:xfrm>
            <a:prstGeom prst="line">
              <a:avLst/>
            </a:prstGeom>
            <a:ln>
              <a:solidFill>
                <a:srgbClr val="4B2C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CaixaDeTexto 9"/>
            <p:cNvSpPr txBox="1"/>
            <p:nvPr/>
          </p:nvSpPr>
          <p:spPr>
            <a:xfrm>
              <a:off x="5262411" y="2465765"/>
              <a:ext cx="6380830" cy="697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200" b="1" dirty="0" smtClean="0">
                  <a:latin typeface="Arial" panose="020B0604020202020204" pitchFamily="34" charset="0"/>
                  <a:ea typeface="Calibri" panose="020F0502020204030204" pitchFamily="34" charset="0"/>
                </a:rPr>
                <a:t>Resultados de ATERS</a:t>
              </a:r>
              <a:endParaRPr lang="pt-BR" sz="3200" b="1" dirty="0">
                <a:solidFill>
                  <a:srgbClr val="41282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1" name="CaixaDeTexto 10"/>
          <p:cNvSpPr txBox="1"/>
          <p:nvPr/>
        </p:nvSpPr>
        <p:spPr>
          <a:xfrm>
            <a:off x="4065563" y="967284"/>
            <a:ext cx="4314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/>
              <a:t>Trocas de experiência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16859186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992" y="1204490"/>
            <a:ext cx="4452061" cy="2678193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88" y="1204490"/>
            <a:ext cx="3570924" cy="2678193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39" y="4218394"/>
            <a:ext cx="3468021" cy="2601017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991" y="4179807"/>
            <a:ext cx="4452061" cy="2678193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3887112" y="722700"/>
            <a:ext cx="4251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Unidades de Referência</a:t>
            </a:r>
            <a:endParaRPr lang="pt-BR" b="1" dirty="0"/>
          </a:p>
        </p:txBody>
      </p:sp>
      <p:grpSp>
        <p:nvGrpSpPr>
          <p:cNvPr id="7" name="Grupo 6"/>
          <p:cNvGrpSpPr/>
          <p:nvPr/>
        </p:nvGrpSpPr>
        <p:grpSpPr>
          <a:xfrm>
            <a:off x="618977" y="-8817"/>
            <a:ext cx="8834511" cy="1463033"/>
            <a:chOff x="1515762" y="2372449"/>
            <a:chExt cx="10127479" cy="1744394"/>
          </a:xfrm>
        </p:grpSpPr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5762" y="2703553"/>
              <a:ext cx="3408781" cy="1072886"/>
            </a:xfrm>
            <a:prstGeom prst="rect">
              <a:avLst/>
            </a:prstGeom>
          </p:spPr>
        </p:pic>
        <p:cxnSp>
          <p:nvCxnSpPr>
            <p:cNvPr id="9" name="Conector reto 8"/>
            <p:cNvCxnSpPr/>
            <p:nvPr/>
          </p:nvCxnSpPr>
          <p:spPr>
            <a:xfrm>
              <a:off x="5262411" y="2372449"/>
              <a:ext cx="0" cy="1744394"/>
            </a:xfrm>
            <a:prstGeom prst="line">
              <a:avLst/>
            </a:prstGeom>
            <a:ln>
              <a:solidFill>
                <a:srgbClr val="4B2C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CaixaDeTexto 9"/>
            <p:cNvSpPr txBox="1"/>
            <p:nvPr/>
          </p:nvSpPr>
          <p:spPr>
            <a:xfrm>
              <a:off x="5262411" y="2465765"/>
              <a:ext cx="6380830" cy="697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200" b="1" dirty="0" smtClean="0">
                  <a:latin typeface="Arial" panose="020B0604020202020204" pitchFamily="34" charset="0"/>
                  <a:ea typeface="Calibri" panose="020F0502020204030204" pitchFamily="34" charset="0"/>
                </a:rPr>
                <a:t>Resultados de ATERS</a:t>
              </a:r>
              <a:endParaRPr lang="pt-BR" sz="3200" b="1" dirty="0">
                <a:solidFill>
                  <a:srgbClr val="41282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1" name="Retângulo 10"/>
          <p:cNvSpPr/>
          <p:nvPr/>
        </p:nvSpPr>
        <p:spPr>
          <a:xfrm>
            <a:off x="3366247" y="3849062"/>
            <a:ext cx="23603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b="1" dirty="0" smtClean="0"/>
              <a:t>Município </a:t>
            </a:r>
            <a:r>
              <a:rPr lang="pt-BR" b="1" dirty="0"/>
              <a:t>MORMAÇO</a:t>
            </a:r>
          </a:p>
        </p:txBody>
      </p:sp>
    </p:spTree>
    <p:extLst>
      <p:ext uri="{BB962C8B-B14F-4D97-AF65-F5344CB8AC3E}">
        <p14:creationId xmlns:p14="http://schemas.microsoft.com/office/powerpoint/2010/main" val="349301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5181</TotalTime>
  <Words>597</Words>
  <Application>Microsoft Office PowerPoint</Application>
  <PresentationFormat>Apresentação na tela (4:3)</PresentationFormat>
  <Paragraphs>133</Paragraphs>
  <Slides>29</Slides>
  <Notes>1</Notes>
  <HiddenSlides>0</HiddenSlides>
  <MMClips>0</MMClips>
  <ScaleCrop>false</ScaleCrop>
  <HeadingPairs>
    <vt:vector size="8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0</vt:i4>
      </vt:variant>
      <vt:variant>
        <vt:lpstr>Títulos de slides</vt:lpstr>
      </vt:variant>
      <vt:variant>
        <vt:i4>29</vt:i4>
      </vt:variant>
    </vt:vector>
  </HeadingPairs>
  <TitlesOfParts>
    <vt:vector size="35" baseType="lpstr">
      <vt:lpstr>Arial</vt:lpstr>
      <vt:lpstr>Calibri</vt:lpstr>
      <vt:lpstr>Calibri Light</vt:lpstr>
      <vt:lpstr>Tahoma</vt:lpstr>
      <vt:lpstr>Times New Roman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Edemar Valdir Streck</dc:creator>
  <cp:lastModifiedBy>Edemar Valdir Streck    </cp:lastModifiedBy>
  <cp:revision>318</cp:revision>
  <dcterms:created xsi:type="dcterms:W3CDTF">2016-08-24T13:39:22Z</dcterms:created>
  <dcterms:modified xsi:type="dcterms:W3CDTF">2017-12-04T19:16:04Z</dcterms:modified>
</cp:coreProperties>
</file>