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93" r:id="rId4"/>
    <p:sldId id="257" r:id="rId5"/>
    <p:sldId id="258" r:id="rId6"/>
    <p:sldId id="260" r:id="rId7"/>
    <p:sldId id="262" r:id="rId8"/>
    <p:sldId id="294" r:id="rId9"/>
    <p:sldId id="261" r:id="rId10"/>
    <p:sldId id="272" r:id="rId11"/>
    <p:sldId id="284" r:id="rId12"/>
    <p:sldId id="288" r:id="rId13"/>
    <p:sldId id="285" r:id="rId14"/>
    <p:sldId id="286" r:id="rId15"/>
    <p:sldId id="287" r:id="rId16"/>
    <p:sldId id="273" r:id="rId17"/>
    <p:sldId id="268" r:id="rId18"/>
    <p:sldId id="276" r:id="rId19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4" name="Imagem 33"/>
          <p:cNvPicPr/>
          <p:nvPr/>
        </p:nvPicPr>
        <p:blipFill>
          <a:blip r:embed="rId2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</p:spPr>
      </p:pic>
      <p:pic>
        <p:nvPicPr>
          <p:cNvPr id="35" name="Imagem 34"/>
          <p:cNvPicPr/>
          <p:nvPr/>
        </p:nvPicPr>
        <p:blipFill>
          <a:blip r:embed="rId2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4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0" name="Imagem 69"/>
          <p:cNvPicPr/>
          <p:nvPr/>
        </p:nvPicPr>
        <p:blipFill>
          <a:blip r:embed="rId2"/>
          <a:stretch>
            <a:fillRect/>
          </a:stretch>
        </p:blipFill>
        <p:spPr>
          <a:xfrm>
            <a:off x="7719840" y="3681360"/>
            <a:ext cx="2377440" cy="1896840"/>
          </a:xfrm>
          <a:prstGeom prst="rect">
            <a:avLst/>
          </a:prstGeom>
        </p:spPr>
      </p:pic>
      <p:pic>
        <p:nvPicPr>
          <p:cNvPr id="71" name="Imagem 70"/>
          <p:cNvPicPr/>
          <p:nvPr/>
        </p:nvPicPr>
        <p:blipFill>
          <a:blip r:embed="rId2"/>
          <a:stretch>
            <a:fillRect/>
          </a:stretch>
        </p:blipFill>
        <p:spPr>
          <a:xfrm>
            <a:off x="2097720" y="3681360"/>
            <a:ext cx="2377440" cy="18968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600" y="36817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97208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42480"/>
            <a:ext cx="12191400" cy="6917400"/>
          </a:xfrm>
          <a:prstGeom prst="rect">
            <a:avLst/>
          </a:prstGeom>
        </p:spPr>
      </p:pic>
      <p:sp>
        <p:nvSpPr>
          <p:cNvPr id="73" name="CustomShape 1"/>
          <p:cNvSpPr/>
          <p:nvPr/>
        </p:nvSpPr>
        <p:spPr>
          <a:xfrm>
            <a:off x="494998" y="924626"/>
            <a:ext cx="9364617" cy="3248296"/>
          </a:xfrm>
          <a:prstGeom prst="rect">
            <a:avLst/>
          </a:prstGeom>
          <a:noFill/>
        </p:spPr>
        <p:txBody>
          <a:bodyPr lIns="90000" tIns="45000" rIns="90000" bIns="45000" anchor="b"/>
          <a:lstStyle/>
          <a:p>
            <a:pPr algn="ctr"/>
            <a:endParaRPr lang="pt-BR" sz="3600" b="1" dirty="0">
              <a:solidFill>
                <a:srgbClr val="000000"/>
              </a:solidFill>
              <a:latin typeface="Calibri Light"/>
            </a:endParaRPr>
          </a:p>
          <a:p>
            <a:pPr algn="ctr"/>
            <a:endParaRPr lang="pt-BR" sz="3600" b="1" dirty="0">
              <a:solidFill>
                <a:srgbClr val="000000"/>
              </a:solidFill>
              <a:latin typeface="Calibri Light"/>
            </a:endParaRPr>
          </a:p>
          <a:p>
            <a:pPr algn="ctr"/>
            <a:endParaRPr lang="pt-BR" sz="3600" b="1" dirty="0">
              <a:solidFill>
                <a:srgbClr val="000000"/>
              </a:solidFill>
              <a:latin typeface="Calibri Light"/>
            </a:endParaRPr>
          </a:p>
          <a:p>
            <a:pPr algn="ctr"/>
            <a:endParaRPr lang="pt-BR" sz="3600" b="1" dirty="0">
              <a:solidFill>
                <a:srgbClr val="000000"/>
              </a:solidFill>
              <a:latin typeface="Calibri Light"/>
            </a:endParaRPr>
          </a:p>
          <a:p>
            <a:pPr algn="ctr"/>
            <a:endParaRPr lang="pt-BR" sz="3600" b="1" dirty="0">
              <a:solidFill>
                <a:srgbClr val="000000"/>
              </a:solidFill>
              <a:latin typeface="Calibri Light"/>
            </a:endParaRPr>
          </a:p>
          <a:p>
            <a:pPr algn="ctr"/>
            <a:endParaRPr lang="pt-BR" sz="3600" b="1" dirty="0">
              <a:solidFill>
                <a:srgbClr val="000000"/>
              </a:solidFill>
              <a:latin typeface="Calibri Light"/>
            </a:endParaRPr>
          </a:p>
          <a:p>
            <a:pPr algn="ctr"/>
            <a:endParaRPr lang="pt-BR" sz="3600" b="1" dirty="0">
              <a:solidFill>
                <a:srgbClr val="000000"/>
              </a:solidFill>
              <a:latin typeface="Calibri Light"/>
            </a:endParaRPr>
          </a:p>
          <a:p>
            <a:pPr algn="ctr"/>
            <a:endParaRPr lang="pt-BR" sz="3200" b="1" dirty="0">
              <a:solidFill>
                <a:srgbClr val="000000"/>
              </a:solidFill>
              <a:latin typeface="Calibri Light"/>
            </a:endParaRPr>
          </a:p>
          <a:p>
            <a:pPr algn="ctr"/>
            <a:endParaRPr lang="pt-BR" sz="3200" b="1" dirty="0">
              <a:solidFill>
                <a:srgbClr val="000000"/>
              </a:solidFill>
              <a:latin typeface="Calibri Light"/>
            </a:endParaRPr>
          </a:p>
          <a:p>
            <a:pPr algn="ctr"/>
            <a:endParaRPr lang="pt-BR" sz="3200" b="1" dirty="0">
              <a:solidFill>
                <a:srgbClr val="000000"/>
              </a:solidFill>
              <a:latin typeface="Calibri Light"/>
            </a:endParaRPr>
          </a:p>
          <a:p>
            <a:pPr algn="ctr"/>
            <a:endParaRPr lang="pt-BR" sz="3200" b="1" dirty="0">
              <a:solidFill>
                <a:srgbClr val="000000"/>
              </a:solidFill>
              <a:latin typeface="Calibri Light"/>
            </a:endParaRPr>
          </a:p>
          <a:p>
            <a:pPr algn="ctr"/>
            <a:r>
              <a:rPr lang="pt-BR" sz="3600" b="1" dirty="0">
                <a:solidFill>
                  <a:srgbClr val="000000"/>
                </a:solidFill>
                <a:latin typeface="+mj-lt"/>
              </a:rPr>
              <a:t>FOSSA SÉPTICA BIODIGESTORA: </a:t>
            </a:r>
            <a:r>
              <a:rPr lang="pt-BR" sz="3600" b="1" dirty="0">
                <a:latin typeface="+mj-lt"/>
              </a:rPr>
              <a:t>ALTERNATIVA DE SANEAMENTO AMBIENTAL NAS PROPRIEDADES RURAIS</a:t>
            </a:r>
            <a:endParaRPr lang="pt-BR" sz="3600" dirty="0">
              <a:latin typeface="+mj-lt"/>
            </a:endParaRPr>
          </a:p>
          <a:p>
            <a:pPr algn="ctr"/>
            <a:endParaRPr lang="pt-BR" sz="3600" b="1" dirty="0"/>
          </a:p>
        </p:txBody>
      </p:sp>
      <p:sp>
        <p:nvSpPr>
          <p:cNvPr id="74" name="CustomShape 2"/>
          <p:cNvSpPr/>
          <p:nvPr/>
        </p:nvSpPr>
        <p:spPr>
          <a:xfrm>
            <a:off x="494998" y="3324415"/>
            <a:ext cx="9143280" cy="3461306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2400" b="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endParaRPr lang="pt-BR" sz="2400" b="1" dirty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/>
              </a:rPr>
              <a:t>HENRIQUE KIRSCHNER</a:t>
            </a:r>
            <a:endParaRPr lang="pt-BR" dirty="0"/>
          </a:p>
          <a:p>
            <a:pPr algn="ctr">
              <a:lnSpc>
                <a:spcPct val="100000"/>
              </a:lnSpc>
            </a:pPr>
            <a:r>
              <a:rPr lang="pt-BR" sz="2400" b="1" dirty="0">
                <a:solidFill>
                  <a:srgbClr val="000000"/>
                </a:solidFill>
                <a:latin typeface="Calibri"/>
              </a:rPr>
              <a:t>LÚCIO MICHAEL GOETZ</a:t>
            </a:r>
            <a:endParaRPr lang="pt-BR" dirty="0"/>
          </a:p>
          <a:p>
            <a:pPr algn="ctr">
              <a:lnSpc>
                <a:spcPct val="100000"/>
              </a:lnSpc>
            </a:pPr>
            <a:endParaRPr dirty="0"/>
          </a:p>
          <a:p>
            <a:pPr algn="ctr">
              <a:lnSpc>
                <a:spcPct val="100000"/>
              </a:lnSpc>
            </a:pPr>
            <a:endParaRPr lang="pt-BR" sz="2400" b="1" dirty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pt-BR" sz="2800" b="1" dirty="0">
                <a:solidFill>
                  <a:srgbClr val="000000"/>
                </a:solidFill>
                <a:latin typeface="Calibri"/>
              </a:rPr>
              <a:t>Orientadora do projeto: </a:t>
            </a:r>
            <a:r>
              <a:rPr lang="pt-BR" sz="2800" dirty="0">
                <a:solidFill>
                  <a:srgbClr val="000000"/>
                </a:solidFill>
                <a:latin typeface="Calibri"/>
              </a:rPr>
              <a:t>Ligia Adriana </a:t>
            </a:r>
            <a:r>
              <a:rPr lang="pt-BR" sz="2800" dirty="0" err="1">
                <a:solidFill>
                  <a:srgbClr val="000000"/>
                </a:solidFill>
                <a:latin typeface="Calibri"/>
              </a:rPr>
              <a:t>Zink</a:t>
            </a:r>
            <a:endParaRPr lang="pt-BR" sz="2800" dirty="0"/>
          </a:p>
          <a:p>
            <a:pPr algn="ctr"/>
            <a:r>
              <a:rPr lang="pt-BR" sz="2800" b="1" dirty="0" err="1">
                <a:solidFill>
                  <a:srgbClr val="000000"/>
                </a:solidFill>
                <a:latin typeface="Calibri"/>
              </a:rPr>
              <a:t>Coorientador</a:t>
            </a:r>
            <a:r>
              <a:rPr lang="pt-BR" sz="2800" b="1" dirty="0">
                <a:solidFill>
                  <a:srgbClr val="000000"/>
                </a:solidFill>
                <a:latin typeface="Calibri"/>
              </a:rPr>
              <a:t> do Projeto: </a:t>
            </a:r>
            <a:r>
              <a:rPr lang="pt-BR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Janete </a:t>
            </a:r>
            <a:r>
              <a:rPr lang="pt-BR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Vione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48C4E0-29CD-4782-9040-FFE0CE7E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80DFAC-6359-43AE-B275-292206593ECA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16F088-1B0A-4E24-AD4A-B351740E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73" y="-476600"/>
            <a:ext cx="12233473" cy="782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6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4414872-70F6-4937-8687-502A97CD1520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7AEDFC7-0B48-400A-98A4-640405F4A4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06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6">
            <a:extLst>
              <a:ext uri="{FF2B5EF4-FFF2-40B4-BE49-F238E27FC236}">
                <a16:creationId xmlns:a16="http://schemas.microsoft.com/office/drawing/2014/main" id="{DBFA4FC9-D4BE-40B7-A042-07ED1320A7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817074" y="0"/>
            <a:ext cx="4557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57633A0-AAE9-4877-95AC-C8D71824E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25872"/>
            <a:ext cx="10654748" cy="549562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4301AF-9C8B-417E-82A3-E99E9CD03C61}"/>
              </a:ext>
            </a:extLst>
          </p:cNvPr>
          <p:cNvSpPr txBox="1"/>
          <p:nvPr/>
        </p:nvSpPr>
        <p:spPr>
          <a:xfrm>
            <a:off x="2711245" y="117986"/>
            <a:ext cx="6622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Adição de dejetos</a:t>
            </a:r>
          </a:p>
        </p:txBody>
      </p:sp>
    </p:spTree>
    <p:extLst>
      <p:ext uri="{BB962C8B-B14F-4D97-AF65-F5344CB8AC3E}">
        <p14:creationId xmlns:p14="http://schemas.microsoft.com/office/powerpoint/2010/main" val="219773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B08F7D7-B94C-4C4D-9C88-29A2D2A014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01845" y="218661"/>
            <a:ext cx="4502262" cy="66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22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45235-29B8-41D2-8797-FF785F83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4CFDCA-0194-4609-84F4-895B3BBB6836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17E86DE-D0EE-42B8-BAE9-B79ABA38A6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3680"/>
            <a:ext cx="12192000" cy="687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59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</p:spPr>
      </p:sp>
      <p:pic>
        <p:nvPicPr>
          <p:cNvPr id="134" name="Espaço Reservado para Conteúdo 4"/>
          <p:cNvPicPr/>
          <p:nvPr/>
        </p:nvPicPr>
        <p:blipFill>
          <a:blip r:embed="rId2"/>
          <a:stretch>
            <a:fillRect/>
          </a:stretch>
        </p:blipFill>
        <p:spPr>
          <a:xfrm>
            <a:off x="600" y="-7200"/>
            <a:ext cx="12191400" cy="6865200"/>
          </a:xfrm>
          <a:prstGeom prst="rect">
            <a:avLst/>
          </a:prstGeom>
        </p:spPr>
      </p:pic>
      <p:sp>
        <p:nvSpPr>
          <p:cNvPr id="135" name="CustomShape 2"/>
          <p:cNvSpPr/>
          <p:nvPr/>
        </p:nvSpPr>
        <p:spPr>
          <a:xfrm>
            <a:off x="838080" y="823452"/>
            <a:ext cx="10514880" cy="848139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rgbClr val="000000"/>
                </a:solidFill>
                <a:latin typeface="Calibri Light"/>
              </a:rPr>
              <a:t>ANÁLISE E RESULTADOS</a:t>
            </a:r>
            <a:endParaRPr lang="pt-BR" sz="4000" dirty="0"/>
          </a:p>
        </p:txBody>
      </p:sp>
      <p:sp>
        <p:nvSpPr>
          <p:cNvPr id="136" name="CustomShape 3"/>
          <p:cNvSpPr/>
          <p:nvPr/>
        </p:nvSpPr>
        <p:spPr>
          <a:xfrm>
            <a:off x="450574" y="1510748"/>
            <a:ext cx="9342784" cy="5008039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just"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 Possibilidade de implantação (sistema eficiente);</a:t>
            </a:r>
          </a:p>
          <a:p>
            <a:pPr algn="just">
              <a:buFont typeface="Arial"/>
              <a:buChar char="•"/>
            </a:pPr>
            <a:endParaRPr lang="pt-BR" sz="3200" dirty="0">
              <a:solidFill>
                <a:srgbClr val="000000"/>
              </a:solidFill>
              <a:latin typeface="Calibri"/>
            </a:endParaRPr>
          </a:p>
          <a:p>
            <a:pPr algn="just"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 Relação custo x benefício positiva</a:t>
            </a:r>
          </a:p>
          <a:p>
            <a:pPr algn="just"/>
            <a:endParaRPr lang="pt-BR" sz="3200" dirty="0"/>
          </a:p>
          <a:p>
            <a:pPr algn="just"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 Tratamento de esgoto(Substitui a fossa negra);</a:t>
            </a:r>
          </a:p>
          <a:p>
            <a:pPr algn="just">
              <a:buFont typeface="Arial"/>
              <a:buChar char="•"/>
            </a:pPr>
            <a:endParaRPr lang="pt-BR" sz="3200"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 O produto final pode ser utilizado como adubo em pastagens, frutíferas e outras de ciclo longo como uma alternativa viável e sustentável.(Tecnologia Social,2010) </a:t>
            </a:r>
          </a:p>
          <a:p>
            <a:pPr algn="just">
              <a:buFont typeface="Arial"/>
              <a:buChar char="•"/>
            </a:pPr>
            <a:endParaRPr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</p:spPr>
      </p:sp>
      <p:pic>
        <p:nvPicPr>
          <p:cNvPr id="134" name="Espaço Reservado para Conteúdo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400" cy="6865200"/>
          </a:xfrm>
          <a:prstGeom prst="rect">
            <a:avLst/>
          </a:prstGeom>
        </p:spPr>
      </p:pic>
      <p:sp>
        <p:nvSpPr>
          <p:cNvPr id="135" name="CustomShape 2"/>
          <p:cNvSpPr/>
          <p:nvPr/>
        </p:nvSpPr>
        <p:spPr>
          <a:xfrm>
            <a:off x="1036863" y="638835"/>
            <a:ext cx="8215200" cy="777209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rgbClr val="000000"/>
                </a:solidFill>
                <a:latin typeface="Calibri Light"/>
              </a:rPr>
              <a:t>CONCLUSÃO</a:t>
            </a:r>
            <a:endParaRPr lang="pt-BR" sz="4000" dirty="0"/>
          </a:p>
        </p:txBody>
      </p:sp>
      <p:sp>
        <p:nvSpPr>
          <p:cNvPr id="136" name="CustomShape 3"/>
          <p:cNvSpPr/>
          <p:nvPr/>
        </p:nvSpPr>
        <p:spPr>
          <a:xfrm>
            <a:off x="583096" y="1416044"/>
            <a:ext cx="9238784" cy="5276303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Direitos de saneamento previstos e amparados pela legislação;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É uma alternativa rentável e sustentável para os produtores rurais;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Não agride o meio ambiente, preservando o solo e os mananciais;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Benefícios econômicos e sociais.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5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9498BA-2CD8-45CB-B4C4-4DCE11A4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28DAEB-0C02-4804-92E6-232348DD1546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624FBE-265F-4335-AE08-5ECCE32E3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" y="-8021"/>
            <a:ext cx="12192000" cy="6866021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BEEB73B8-4691-49CD-822F-42FA5F176349}"/>
              </a:ext>
            </a:extLst>
          </p:cNvPr>
          <p:cNvSpPr txBox="1">
            <a:spLocks/>
          </p:cNvSpPr>
          <p:nvPr/>
        </p:nvSpPr>
        <p:spPr>
          <a:xfrm>
            <a:off x="609480" y="1367506"/>
            <a:ext cx="9030466" cy="5583374"/>
          </a:xfrm>
          <a:prstGeom prst="rect">
            <a:avLst/>
          </a:prstGeom>
        </p:spPr>
        <p:txBody>
          <a:bodyPr wrap="none"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98B81CC-B9EB-4E6E-A9C3-9159631C54BC}"/>
              </a:ext>
            </a:extLst>
          </p:cNvPr>
          <p:cNvSpPr txBox="1"/>
          <p:nvPr/>
        </p:nvSpPr>
        <p:spPr>
          <a:xfrm>
            <a:off x="743890" y="1488948"/>
            <a:ext cx="88960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O esgoto sanitário no meio rural apresenta deficiências, devido as residências serem afastadas e a inexistência de redes coletoras de esgoto. As alternativas utilizadas são em muitos casos inadequadas, como a fossa rudimentar (43,7%) e outras formas (7,3%). </a:t>
            </a:r>
          </a:p>
          <a:p>
            <a:pPr algn="just"/>
            <a:r>
              <a:rPr lang="pt-BR" sz="2800" dirty="0"/>
              <a:t>(PNAD, 2015)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Saneamento básico rural: evita a contaminação dos mananciais;</a:t>
            </a:r>
          </a:p>
          <a:p>
            <a:pPr algn="just"/>
            <a:r>
              <a:rPr lang="pt-BR" sz="2800" dirty="0"/>
              <a:t>efluente: produz adubo de qualidade.</a:t>
            </a:r>
          </a:p>
          <a:p>
            <a:endParaRPr lang="pt-BR" sz="2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4C71A93-6702-4CDE-859A-719BFB606B2D}"/>
              </a:ext>
            </a:extLst>
          </p:cNvPr>
          <p:cNvSpPr txBox="1">
            <a:spLocks/>
          </p:cNvSpPr>
          <p:nvPr/>
        </p:nvSpPr>
        <p:spPr>
          <a:xfrm>
            <a:off x="1384552" y="469045"/>
            <a:ext cx="9422296" cy="906393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000" dirty="0"/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6841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Espaço Reservado para Conteúdo 4"/>
          <p:cNvPicPr/>
          <p:nvPr/>
        </p:nvPicPr>
        <p:blipFill>
          <a:blip r:embed="rId2"/>
          <a:stretch>
            <a:fillRect/>
          </a:stretch>
        </p:blipFill>
        <p:spPr>
          <a:xfrm>
            <a:off x="-480" y="134546"/>
            <a:ext cx="12192000" cy="6865200"/>
          </a:xfrm>
          <a:prstGeom prst="rect">
            <a:avLst/>
          </a:prstGeom>
        </p:spPr>
      </p:pic>
      <p:sp>
        <p:nvSpPr>
          <p:cNvPr id="76" name="CustomShape 1"/>
          <p:cNvSpPr/>
          <p:nvPr/>
        </p:nvSpPr>
        <p:spPr>
          <a:xfrm>
            <a:off x="480271" y="803082"/>
            <a:ext cx="10514880" cy="1324800"/>
          </a:xfrm>
          <a:prstGeom prst="rect">
            <a:avLst/>
          </a:prstGeom>
          <a:noFill/>
        </p:spPr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pt-BR" sz="4000" b="1" dirty="0">
                <a:solidFill>
                  <a:srgbClr val="000000"/>
                </a:solidFill>
                <a:latin typeface="Calibri Light"/>
              </a:rPr>
              <a:t>OBJETIVO</a:t>
            </a:r>
            <a:endParaRPr lang="pt-BR" sz="4000" dirty="0"/>
          </a:p>
        </p:txBody>
      </p:sp>
      <p:sp>
        <p:nvSpPr>
          <p:cNvPr id="77" name="CustomShape 2"/>
          <p:cNvSpPr/>
          <p:nvPr/>
        </p:nvSpPr>
        <p:spPr>
          <a:xfrm>
            <a:off x="838080" y="2385391"/>
            <a:ext cx="8983800" cy="3922644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just"/>
            <a:r>
              <a:rPr lang="pt-BR" sz="3200" dirty="0"/>
              <a:t>Implantar o sistema de tratamento de esgoto doméstico através da construção de uma fossa séptica biodigestora oportunizando o acesso ao saneamento ambiental da população do meio rural.</a:t>
            </a:r>
          </a:p>
          <a:p>
            <a:pPr algn="just"/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</p:spPr>
      </p:sp>
      <p:pic>
        <p:nvPicPr>
          <p:cNvPr id="79" name="Espaço Reservado para Conteúdo 4"/>
          <p:cNvPicPr/>
          <p:nvPr/>
        </p:nvPicPr>
        <p:blipFill>
          <a:blip r:embed="rId2"/>
          <a:stretch>
            <a:fillRect/>
          </a:stretch>
        </p:blipFill>
        <p:spPr>
          <a:xfrm>
            <a:off x="-76320" y="-50791"/>
            <a:ext cx="12191400" cy="6865200"/>
          </a:xfrm>
          <a:prstGeom prst="rect">
            <a:avLst/>
          </a:prstGeom>
        </p:spPr>
      </p:pic>
      <p:sp>
        <p:nvSpPr>
          <p:cNvPr id="80" name="CustomShape 2"/>
          <p:cNvSpPr/>
          <p:nvPr/>
        </p:nvSpPr>
        <p:spPr>
          <a:xfrm>
            <a:off x="530088" y="901148"/>
            <a:ext cx="9157252" cy="1046922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rgbClr val="000000"/>
                </a:solidFill>
                <a:latin typeface="Calibri Light"/>
              </a:rPr>
              <a:t>Conhecendo o sistema</a:t>
            </a:r>
            <a:endParaRPr sz="4000" dirty="0"/>
          </a:p>
        </p:txBody>
      </p:sp>
      <p:sp>
        <p:nvSpPr>
          <p:cNvPr id="81" name="CustomShape 3"/>
          <p:cNvSpPr/>
          <p:nvPr/>
        </p:nvSpPr>
        <p:spPr>
          <a:xfrm>
            <a:off x="838080" y="1948071"/>
            <a:ext cx="9122400" cy="4320208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 Desenvolvida por Antônio Pereira de Novaes;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 Fundação Banco do Brasil de Tecnologia Social;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lang="pt-BR" sz="3200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 Caráter asiático;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 Fermentação dos Dejetos (</a:t>
            </a:r>
            <a:r>
              <a:rPr lang="pt-BR" sz="3200" dirty="0" err="1">
                <a:solidFill>
                  <a:srgbClr val="000000"/>
                </a:solidFill>
                <a:latin typeface="Calibri"/>
              </a:rPr>
              <a:t>biodigestão</a:t>
            </a:r>
            <a:r>
              <a:rPr lang="pt-BR" sz="3200" dirty="0">
                <a:solidFill>
                  <a:srgbClr val="000000"/>
                </a:solidFill>
                <a:latin typeface="Calibri"/>
              </a:rPr>
              <a:t>);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 Várias possibilidades para a instalação.</a:t>
            </a:r>
          </a:p>
          <a:p>
            <a:pPr algn="just">
              <a:lnSpc>
                <a:spcPct val="100000"/>
              </a:lnSpc>
            </a:pPr>
            <a:endParaRPr lang="pt-BR" sz="3200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lang="pt-BR" sz="3200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</p:spPr>
      </p:sp>
      <p:pic>
        <p:nvPicPr>
          <p:cNvPr id="88" name="Espaço Reservado para Conteúdo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400" cy="6865200"/>
          </a:xfrm>
          <a:prstGeom prst="rect">
            <a:avLst/>
          </a:prstGeom>
        </p:spPr>
      </p:pic>
      <p:sp>
        <p:nvSpPr>
          <p:cNvPr id="89" name="CustomShape 2"/>
          <p:cNvSpPr/>
          <p:nvPr/>
        </p:nvSpPr>
        <p:spPr>
          <a:xfrm>
            <a:off x="567508" y="946800"/>
            <a:ext cx="10361381" cy="100440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4000" b="1" dirty="0">
                <a:solidFill>
                  <a:srgbClr val="000000"/>
                </a:solidFill>
                <a:latin typeface="Calibri Light"/>
              </a:rPr>
              <a:t>ESTUDO</a:t>
            </a:r>
            <a:r>
              <a:rPr lang="pt-BR" sz="6000" b="1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pt-BR" sz="4000" b="1" dirty="0">
                <a:solidFill>
                  <a:srgbClr val="000000"/>
                </a:solidFill>
                <a:latin typeface="Calibri Light"/>
              </a:rPr>
              <a:t>DO LOCAL</a:t>
            </a:r>
            <a:endParaRPr sz="4000" dirty="0"/>
          </a:p>
        </p:txBody>
      </p:sp>
      <p:sp>
        <p:nvSpPr>
          <p:cNvPr id="90" name="CustomShape 3"/>
          <p:cNvSpPr/>
          <p:nvPr/>
        </p:nvSpPr>
        <p:spPr>
          <a:xfrm>
            <a:off x="838080" y="2133600"/>
            <a:ext cx="8154618" cy="3233530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 Critérios de implantação;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 Tipos e recomendações;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 Observações.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</p:spPr>
      </p:sp>
      <p:pic>
        <p:nvPicPr>
          <p:cNvPr id="102" name="Espaço Reservado para Conteúdo 4"/>
          <p:cNvPicPr/>
          <p:nvPr/>
        </p:nvPicPr>
        <p:blipFill>
          <a:blip r:embed="rId2"/>
          <a:stretch>
            <a:fillRect/>
          </a:stretch>
        </p:blipFill>
        <p:spPr>
          <a:xfrm>
            <a:off x="-182" y="218"/>
            <a:ext cx="12191400" cy="6865200"/>
          </a:xfrm>
          <a:prstGeom prst="rect">
            <a:avLst/>
          </a:prstGeom>
        </p:spPr>
      </p:pic>
      <p:sp>
        <p:nvSpPr>
          <p:cNvPr id="103" name="CustomShape 2"/>
          <p:cNvSpPr/>
          <p:nvPr/>
        </p:nvSpPr>
        <p:spPr>
          <a:xfrm>
            <a:off x="838078" y="881458"/>
            <a:ext cx="9406440" cy="808382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ctr"/>
            <a:r>
              <a:rPr lang="pt-BR" sz="4000" b="1" dirty="0">
                <a:solidFill>
                  <a:srgbClr val="000000"/>
                </a:solidFill>
                <a:latin typeface="Calibri Light"/>
              </a:rPr>
              <a:t>METODOLOGIA</a:t>
            </a:r>
          </a:p>
          <a:p>
            <a:endParaRPr lang="pt-BR" sz="4400" b="1" dirty="0">
              <a:solidFill>
                <a:srgbClr val="000000"/>
              </a:solidFill>
              <a:latin typeface="Calibri Light"/>
            </a:endParaRPr>
          </a:p>
          <a:p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104" name="CustomShape 3"/>
          <p:cNvSpPr/>
          <p:nvPr/>
        </p:nvSpPr>
        <p:spPr>
          <a:xfrm flipH="1">
            <a:off x="838078" y="3163716"/>
            <a:ext cx="10514879" cy="5035826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 Escola Estadual Técnica Fronteira Noroeste, localidade de Laranjeira Santa Rosa (RS); 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lang="pt-BR" sz="3200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 1º etapa: Janeiro </a:t>
            </a:r>
            <a:r>
              <a:rPr lang="pt-BR" sz="3200">
                <a:solidFill>
                  <a:srgbClr val="000000"/>
                </a:solidFill>
                <a:latin typeface="Calibri"/>
              </a:rPr>
              <a:t>de 2017 a novembro de 2017;</a:t>
            </a:r>
            <a:endParaRPr lang="pt-BR" sz="3200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pt-BR" sz="3200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3EFD8-F8AF-4D49-94B9-E56BE56C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6F7BA1-FC88-4453-8885-96E340D4247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2128253-168C-447A-BC5C-1B34D7767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11"/>
            <a:ext cx="12192000" cy="686602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51D9108-50B8-4573-8F7C-9D7292126E30}"/>
              </a:ext>
            </a:extLst>
          </p:cNvPr>
          <p:cNvSpPr txBox="1"/>
          <p:nvPr/>
        </p:nvSpPr>
        <p:spPr>
          <a:xfrm>
            <a:off x="839449" y="2638269"/>
            <a:ext cx="105530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 Área de 70m²;</a:t>
            </a:r>
            <a:endParaRPr lang="pt-BR" sz="3200" dirty="0"/>
          </a:p>
          <a:p>
            <a:pPr algn="just">
              <a:lnSpc>
                <a:spcPct val="100000"/>
              </a:lnSpc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3200" dirty="0">
                <a:solidFill>
                  <a:srgbClr val="000000"/>
                </a:solidFill>
                <a:latin typeface="Calibri"/>
              </a:rPr>
              <a:t> 2 caixas de 1000 litros (cada), curvas e canos de 100mm;</a:t>
            </a:r>
          </a:p>
          <a:p>
            <a:pPr algn="just">
              <a:lnSpc>
                <a:spcPct val="100000"/>
              </a:lnSpc>
            </a:pPr>
            <a:endParaRPr lang="pt-BR" sz="3200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  <a:buFont typeface="Arial"/>
              <a:buChar char="•"/>
            </a:pPr>
            <a:r>
              <a:rPr lang="pt-BR" sz="3200">
                <a:solidFill>
                  <a:srgbClr val="000000"/>
                </a:solidFill>
                <a:latin typeface="Calibri"/>
              </a:rPr>
              <a:t> Escavação </a:t>
            </a:r>
            <a:r>
              <a:rPr lang="pt-BR" sz="3200" dirty="0">
                <a:solidFill>
                  <a:srgbClr val="000000"/>
                </a:solidFill>
                <a:latin typeface="Calibri"/>
              </a:rPr>
              <a:t>do terreno.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263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</p:spPr>
      </p:sp>
      <p:sp>
        <p:nvSpPr>
          <p:cNvPr id="92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</p:spPr>
      </p:sp>
      <p:sp>
        <p:nvSpPr>
          <p:cNvPr id="93" name="CustomShape 3"/>
          <p:cNvSpPr/>
          <p:nvPr/>
        </p:nvSpPr>
        <p:spPr>
          <a:xfrm>
            <a:off x="-45360" y="3729600"/>
            <a:ext cx="5872320" cy="364320"/>
          </a:xfrm>
          <a:prstGeom prst="rect">
            <a:avLst/>
          </a:prstGeom>
          <a:noFill/>
        </p:spPr>
      </p:sp>
      <p:sp>
        <p:nvSpPr>
          <p:cNvPr id="94" name="CustomShape 4"/>
          <p:cNvSpPr/>
          <p:nvPr/>
        </p:nvSpPr>
        <p:spPr>
          <a:xfrm>
            <a:off x="5855040" y="6508080"/>
            <a:ext cx="3170160" cy="364320"/>
          </a:xfrm>
          <a:prstGeom prst="rect">
            <a:avLst/>
          </a:prstGeom>
          <a:noFill/>
        </p:spPr>
      </p:sp>
      <p:sp>
        <p:nvSpPr>
          <p:cNvPr id="95" name="CustomShape 5"/>
          <p:cNvSpPr/>
          <p:nvPr/>
        </p:nvSpPr>
        <p:spPr>
          <a:xfrm flipH="1">
            <a:off x="7660800" y="4785480"/>
            <a:ext cx="5194800" cy="364320"/>
          </a:xfrm>
          <a:prstGeom prst="rect">
            <a:avLst/>
          </a:prstGeom>
          <a:noFill/>
        </p:spPr>
      </p:sp>
      <p:pic>
        <p:nvPicPr>
          <p:cNvPr id="98" name="Imagem 97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-17988"/>
            <a:ext cx="12192000" cy="6890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2E5392A-2B66-441E-BC71-6D9F1FCCA1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58" y="0"/>
            <a:ext cx="12189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2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333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DejaVu Sans</vt:lpstr>
      <vt:lpstr>StarSymbol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Lúcio Goetz</cp:lastModifiedBy>
  <cp:revision>94</cp:revision>
  <dcterms:modified xsi:type="dcterms:W3CDTF">2017-12-07T18:31:11Z</dcterms:modified>
</cp:coreProperties>
</file>