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7" r:id="rId2"/>
    <p:sldId id="257" r:id="rId3"/>
    <p:sldId id="287" r:id="rId4"/>
    <p:sldId id="286" r:id="rId5"/>
    <p:sldId id="258" r:id="rId6"/>
    <p:sldId id="259" r:id="rId7"/>
    <p:sldId id="260" r:id="rId8"/>
    <p:sldId id="280" r:id="rId9"/>
    <p:sldId id="262" r:id="rId10"/>
    <p:sldId id="279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Silverio da Sil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  <a:srgbClr val="0066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8F6985-1D75-4A88-BCB7-1B07B8926DA3}" type="datetimeFigureOut">
              <a:rPr lang="pt-BR"/>
              <a:pPr>
                <a:defRPr/>
              </a:pPr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BF5019-D7E7-44EE-A083-8D82728C81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 userDrawn="1"/>
        </p:nvSpPr>
        <p:spPr>
          <a:xfrm>
            <a:off x="6627813" y="5957888"/>
            <a:ext cx="25082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bg1"/>
                </a:solidFill>
                <a:latin typeface="+mn-lt"/>
                <a:cs typeface="+mn-cs"/>
              </a:rPr>
              <a:t>Elaborado por: Carlos Jurunna de Souza Castello Branco</a:t>
            </a:r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0" y="796925"/>
            <a:ext cx="8270875" cy="0"/>
          </a:xfrm>
          <a:prstGeom prst="line">
            <a:avLst/>
          </a:prstGeom>
          <a:ln>
            <a:solidFill>
              <a:srgbClr val="00808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>
            <a:spLocks noChangeArrowheads="1"/>
          </p:cNvSpPr>
          <p:nvPr userDrawn="1"/>
        </p:nvSpPr>
        <p:spPr bwMode="auto">
          <a:xfrm>
            <a:off x="935038" y="908050"/>
            <a:ext cx="6985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5000" rIns="90000" bIns="45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Obrigado!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15A09-18FE-4B13-A36E-7FDAD85F3E54}" type="datetimeFigureOut">
              <a:rPr lang="pt-BR"/>
              <a:pPr>
                <a:defRPr/>
              </a:pPr>
              <a:t>06/12/2017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213140-0D0D-4DA4-8217-AEF03F34AA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6838" y="1365250"/>
            <a:ext cx="60039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PROJETO DE LEI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CONSERVAÇÃO DO SOLO E DA ÁGUA NO MEIO RURAL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4"/>
          <p:cNvSpPr>
            <a:spLocks noChangeArrowheads="1"/>
          </p:cNvSpPr>
          <p:nvPr/>
        </p:nvSpPr>
        <p:spPr bwMode="auto">
          <a:xfrm>
            <a:off x="1157288" y="4565650"/>
            <a:ext cx="71897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jose.silverio@agricultura.gov.br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pt-BR" sz="2800" dirty="0">
                <a:solidFill>
                  <a:srgbClr val="FFFF00"/>
                </a:solidFill>
                <a:latin typeface="Arial Black" panose="020B0A04020102020204" pitchFamily="34" charset="0"/>
                <a:cs typeface="+mn-cs"/>
              </a:rPr>
              <a:t>Tel.:(61) 3218-2585</a:t>
            </a:r>
            <a:endParaRPr lang="pt-BR" altLang="pt-BR" sz="2800" b="1" i="1" dirty="0">
              <a:solidFill>
                <a:srgbClr val="FFFF00"/>
              </a:solidFill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tângulo 3"/>
          <p:cNvSpPr>
            <a:spLocks noChangeArrowheads="1"/>
          </p:cNvSpPr>
          <p:nvPr/>
        </p:nvSpPr>
        <p:spPr bwMode="auto">
          <a:xfrm>
            <a:off x="311150" y="996950"/>
            <a:ext cx="6215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8080"/>
                </a:solidFill>
                <a:latin typeface="Arial Black" pitchFamily="34" charset="0"/>
              </a:rPr>
              <a:t>Acordo de Cooperação Técnica nº 2 de 19/07/2014</a:t>
            </a:r>
          </a:p>
        </p:txBody>
      </p:sp>
      <p:sp>
        <p:nvSpPr>
          <p:cNvPr id="10242" name="Retângulo 4"/>
          <p:cNvSpPr>
            <a:spLocks noChangeArrowheads="1"/>
          </p:cNvSpPr>
          <p:nvPr/>
        </p:nvSpPr>
        <p:spPr bwMode="auto">
          <a:xfrm>
            <a:off x="311150" y="211138"/>
            <a:ext cx="8094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8080"/>
                </a:solidFill>
                <a:latin typeface="Arial Black" pitchFamily="34" charset="0"/>
              </a:rPr>
              <a:t>Fundamento para constituição do GTI</a:t>
            </a:r>
            <a:endParaRPr lang="pt-BR" sz="2800"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65275" y="2395538"/>
            <a:ext cx="6638925" cy="2262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Agricultura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do Meio Ambiente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Integração Nacional 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Agencia Nacional Das Águas </a:t>
            </a:r>
          </a:p>
        </p:txBody>
      </p:sp>
      <p:sp>
        <p:nvSpPr>
          <p:cNvPr id="6" name="Elipse 5"/>
          <p:cNvSpPr/>
          <p:nvPr/>
        </p:nvSpPr>
        <p:spPr>
          <a:xfrm>
            <a:off x="1174750" y="2509838"/>
            <a:ext cx="215900" cy="219075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174750" y="3106738"/>
            <a:ext cx="215900" cy="21748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176338" y="3702050"/>
            <a:ext cx="217487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174750" y="4297363"/>
            <a:ext cx="215900" cy="21748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5"/>
                </a:solidFill>
                <a:latin typeface="+mn-lt"/>
                <a:cs typeface="+mn-cs"/>
              </a:rPr>
              <a:t>                    O PROBLEMA</a:t>
            </a:r>
          </a:p>
        </p:txBody>
      </p:sp>
      <p:sp>
        <p:nvSpPr>
          <p:cNvPr id="11266" name="CaixaDeTexto 2"/>
          <p:cNvSpPr txBox="1">
            <a:spLocks noChangeArrowheads="1"/>
          </p:cNvSpPr>
          <p:nvPr/>
        </p:nvSpPr>
        <p:spPr bwMode="auto">
          <a:xfrm>
            <a:off x="342900" y="830263"/>
            <a:ext cx="7137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alibri" pitchFamily="34" charset="0"/>
              </a:rPr>
              <a:t>O Brasil perde a cada ano 600 milhões de toneladas de solo agrícola devido à erosão e o mau uso. Significa cerca de 2.000 toneladas de solo agrícola/ hectares, ou cerca de 300 mil hectares / ano; ou seja, cerca de 4 % da área ocupada com lavouras permanentes e temporárias. </a:t>
            </a:r>
            <a:endParaRPr lang="pt-BR" sz="3200">
              <a:latin typeface="Calibri" pitchFamily="34" charset="0"/>
            </a:endParaRPr>
          </a:p>
          <a:p>
            <a:r>
              <a:rPr lang="pt-BR" sz="2800" b="1">
                <a:latin typeface="Calibri" pitchFamily="34" charset="0"/>
              </a:rPr>
              <a:t>“O BRASIL PERDE A CADA ANO QUASE 0,5% DE SUA ÁREA CULTIVADA”</a:t>
            </a:r>
            <a:r>
              <a:rPr lang="pt-BR" b="1">
                <a:latin typeface="Calibri" pitchFamily="34" charset="0"/>
              </a:rPr>
              <a:t>.</a:t>
            </a:r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000" y="830263"/>
            <a:ext cx="6172200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Lei Nº1.601 de 1850- disciplinava a ocupação dos solos e estabelecia sanções para atividades predatória.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Decreto Nº 24.643 de 1934- Código das águas- em muitos aspectos já superado, mas ainda vigente.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Lei Nº 4.504 de 1964- Estatuto da Terra-Mudanças estruturais no direito de propriedade e no uso da terra no Brasil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Lei 6.225 de 1.975 – Discriminação pelo MAPA de regiões para execução obrigatória de planos para proteção dos solos e combate a erosão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Lei 6.938 de 1981-Política do Meio Ambiente- Princípio da racionalização do uso do solo, subsolo, da água e do ár.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5"/>
                </a:solidFill>
              </a:rPr>
              <a:t>ANTECEDENTES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tângulo 3"/>
          <p:cNvSpPr>
            <a:spLocks noChangeArrowheads="1"/>
          </p:cNvSpPr>
          <p:nvPr/>
        </p:nvSpPr>
        <p:spPr bwMode="auto">
          <a:xfrm>
            <a:off x="263525" y="236538"/>
            <a:ext cx="8494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8080"/>
                </a:solidFill>
                <a:latin typeface="Arial Black" pitchFamily="34" charset="0"/>
              </a:rPr>
              <a:t>Amparo Legal para constituição do PL em apreço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60388" y="1177925"/>
            <a:ext cx="7953375" cy="430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>
                <a:solidFill>
                  <a:srgbClr val="262626"/>
                </a:solidFill>
              </a:rPr>
              <a:t>CF Art. 225: </a:t>
            </a:r>
            <a:r>
              <a:rPr lang="pt-BR">
                <a:solidFill>
                  <a:srgbClr val="262626"/>
                </a:solidFill>
              </a:rPr>
              <a:t>O direito de todos ao meio ambiente ecologicamente equilibrado....... Impondo ao poder público o dever de preservá-lo e defende-lo para as presentes e futuras gerações.</a:t>
            </a:r>
            <a:endParaRPr lang="pt-BR" sz="100">
              <a:solidFill>
                <a:srgbClr val="262626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>
                <a:solidFill>
                  <a:srgbClr val="262626"/>
                </a:solidFill>
              </a:rPr>
              <a:t>Lei Agrícola Nº 8.171 de 1991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b="1">
                <a:solidFill>
                  <a:srgbClr val="262626"/>
                </a:solidFill>
              </a:rPr>
              <a:t>Art. 19: </a:t>
            </a:r>
            <a:r>
              <a:rPr lang="pt-BR">
                <a:solidFill>
                  <a:srgbClr val="262626"/>
                </a:solidFill>
              </a:rPr>
              <a:t>Da proteção ao Meio Ambiente e da Conservação dos Recursos Naturais.</a:t>
            </a:r>
            <a:endParaRPr lang="pt-BR" sz="100">
              <a:solidFill>
                <a:srgbClr val="262626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b="1">
                <a:solidFill>
                  <a:srgbClr val="262626"/>
                </a:solidFill>
              </a:rPr>
              <a:t>Art. 97: </a:t>
            </a:r>
            <a:r>
              <a:rPr lang="pt-BR">
                <a:solidFill>
                  <a:srgbClr val="262626"/>
                </a:solidFill>
              </a:rPr>
              <a:t>O Poder Executivo encaminhará ao Congresso Nacional Projeto de Lei dispondo sobre:............código e uso do solo e da água............</a:t>
            </a:r>
            <a:endParaRPr lang="pt-BR" sz="100">
              <a:solidFill>
                <a:srgbClr val="262626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>
                <a:solidFill>
                  <a:srgbClr val="262626"/>
                </a:solidFill>
              </a:rPr>
              <a:t>Lei 9.433/ 97: </a:t>
            </a:r>
            <a:r>
              <a:rPr lang="pt-BR">
                <a:solidFill>
                  <a:srgbClr val="262626"/>
                </a:solidFill>
              </a:rPr>
              <a:t>Instituiu o Política Nacional de Recursos Hídricos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b="1">
                <a:solidFill>
                  <a:srgbClr val="262626"/>
                </a:solidFill>
              </a:rPr>
              <a:t>Art. 3º: </a:t>
            </a:r>
            <a:r>
              <a:rPr lang="pt-BR">
                <a:solidFill>
                  <a:srgbClr val="262626"/>
                </a:solidFill>
              </a:rPr>
              <a:t>articulação da gestão dos recursos hídricos com o uso dos solos.</a:t>
            </a:r>
            <a:endParaRPr lang="pt-BR" sz="100">
              <a:solidFill>
                <a:srgbClr val="262626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b="1">
                <a:solidFill>
                  <a:srgbClr val="262626"/>
                </a:solidFill>
              </a:rPr>
              <a:t>Art. 31: </a:t>
            </a:r>
            <a:r>
              <a:rPr lang="pt-BR">
                <a:solidFill>
                  <a:srgbClr val="262626"/>
                </a:solidFill>
              </a:rPr>
              <a:t>integração da referida política com a de ...... Conservação de solos( Estados, Municípios e DF.</a:t>
            </a:r>
          </a:p>
        </p:txBody>
      </p:sp>
      <p:sp>
        <p:nvSpPr>
          <p:cNvPr id="8" name="Elipse 7"/>
          <p:cNvSpPr/>
          <p:nvPr/>
        </p:nvSpPr>
        <p:spPr>
          <a:xfrm>
            <a:off x="344488" y="1244600"/>
            <a:ext cx="215900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344488" y="2236788"/>
            <a:ext cx="215900" cy="21748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344488" y="4059238"/>
            <a:ext cx="215900" cy="21748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ângulo 3"/>
          <p:cNvSpPr>
            <a:spLocks noChangeArrowheads="1"/>
          </p:cNvSpPr>
          <p:nvPr/>
        </p:nvSpPr>
        <p:spPr bwMode="auto">
          <a:xfrm>
            <a:off x="298450" y="139700"/>
            <a:ext cx="718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008080"/>
                </a:solidFill>
                <a:latin typeface="Arial Black" pitchFamily="34" charset="0"/>
              </a:rPr>
              <a:t>Legislações Estaduais Pesquisadas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4413" y="1011238"/>
            <a:ext cx="7567612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Lei. 6.171/1988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(alterada pela Lei 8.421/930) Dispondo sobre o uso e preservação do solo agrícola no Estado de São Paulo.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8.014/84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dispõe sobre a preservação do solo agrícola no Estado do Paraná.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12.596/97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dispõe sobre a conservação do solo agrícola no Estado de M. Gerais.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52.751/2015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Governo do Estado do R.G. do Sul, Instituindo a Política de Conservação do Solo e da Água naquele Estado.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nº 294/2005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trata do Código Estadual de Uso, Manejo e Conservação do Solo Agrícola no RS.  </a:t>
            </a:r>
          </a:p>
        </p:txBody>
      </p:sp>
      <p:sp>
        <p:nvSpPr>
          <p:cNvPr id="6" name="Elipse 5"/>
          <p:cNvSpPr/>
          <p:nvPr/>
        </p:nvSpPr>
        <p:spPr>
          <a:xfrm>
            <a:off x="798513" y="2025650"/>
            <a:ext cx="215900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798513" y="1093788"/>
            <a:ext cx="215900" cy="21748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798513" y="2940050"/>
            <a:ext cx="215900" cy="219075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798513" y="3856038"/>
            <a:ext cx="215900" cy="21748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798513" y="5073650"/>
            <a:ext cx="215900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ângulo 3"/>
          <p:cNvSpPr>
            <a:spLocks noChangeArrowheads="1"/>
          </p:cNvSpPr>
          <p:nvPr/>
        </p:nvSpPr>
        <p:spPr bwMode="auto">
          <a:xfrm>
            <a:off x="339725" y="165100"/>
            <a:ext cx="396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008080"/>
                </a:solidFill>
                <a:latin typeface="Arial Black" pitchFamily="34" charset="0"/>
              </a:rPr>
              <a:t>Outras Referencias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61988" y="1779588"/>
            <a:ext cx="7827962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>
                <a:solidFill>
                  <a:srgbClr val="262626"/>
                </a:solidFill>
              </a:rPr>
              <a:t>PL 281/95 – </a:t>
            </a:r>
            <a:r>
              <a:rPr lang="pt-BR" sz="2400">
                <a:solidFill>
                  <a:srgbClr val="262626"/>
                </a:solidFill>
              </a:rPr>
              <a:t>Dispõe sobre o uso e a conservação do solo e da água no meio rural. Dep. Valdir Collato.</a:t>
            </a:r>
          </a:p>
          <a:p>
            <a:pPr algn="just"/>
            <a:endParaRPr lang="pt-BR" sz="2400">
              <a:solidFill>
                <a:srgbClr val="262626"/>
              </a:solidFill>
            </a:endParaRPr>
          </a:p>
          <a:p>
            <a:pPr algn="just"/>
            <a:r>
              <a:rPr lang="pt-BR" sz="2400" b="1">
                <a:solidFill>
                  <a:srgbClr val="262626"/>
                </a:solidFill>
              </a:rPr>
              <a:t>PL 1.301 / 2007 – </a:t>
            </a:r>
            <a:r>
              <a:rPr lang="pt-BR" sz="2400">
                <a:solidFill>
                  <a:srgbClr val="262626"/>
                </a:solidFill>
              </a:rPr>
              <a:t>seqüência do Anterior.</a:t>
            </a:r>
          </a:p>
          <a:p>
            <a:pPr algn="just"/>
            <a:endParaRPr lang="pt-BR" sz="2400">
              <a:solidFill>
                <a:srgbClr val="262626"/>
              </a:solidFill>
            </a:endParaRPr>
          </a:p>
          <a:p>
            <a:pPr algn="just"/>
            <a:r>
              <a:rPr lang="pt-BR" sz="2400" b="1">
                <a:solidFill>
                  <a:srgbClr val="262626"/>
                </a:solidFill>
              </a:rPr>
              <a:t>Grupo de Trabalho Informal </a:t>
            </a:r>
            <a:r>
              <a:rPr lang="pt-BR" sz="2400">
                <a:solidFill>
                  <a:srgbClr val="262626"/>
                </a:solidFill>
              </a:rPr>
              <a:t>– Profissionais de diferentes Estados e instituições  que elaboraram uma proposta de PL tratando da matéria.</a:t>
            </a:r>
          </a:p>
        </p:txBody>
      </p:sp>
      <p:sp>
        <p:nvSpPr>
          <p:cNvPr id="7" name="Elipse 6"/>
          <p:cNvSpPr/>
          <p:nvPr/>
        </p:nvSpPr>
        <p:spPr>
          <a:xfrm>
            <a:off x="446088" y="1914525"/>
            <a:ext cx="215900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46088" y="3009900"/>
            <a:ext cx="215900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46088" y="3733800"/>
            <a:ext cx="215900" cy="217488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tângulo 1"/>
          <p:cNvSpPr>
            <a:spLocks noChangeArrowheads="1"/>
          </p:cNvSpPr>
          <p:nvPr/>
        </p:nvSpPr>
        <p:spPr bwMode="auto">
          <a:xfrm>
            <a:off x="1516063" y="1744663"/>
            <a:ext cx="61214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>
                <a:cs typeface="Times New Roman" pitchFamily="18" charset="0"/>
              </a:rPr>
              <a:t>Nas normas jurídicas atuais como um todo, não se observa um tratamento direto e objetivo para a matéria.</a:t>
            </a:r>
            <a:endParaRPr lang="pt-BR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>
                <a:cs typeface="Times New Roman" pitchFamily="18" charset="0"/>
              </a:rPr>
              <a:t> </a:t>
            </a:r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4067" y="84667"/>
            <a:ext cx="493606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FUNDAMENTO GERAL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ângulo 3"/>
          <p:cNvSpPr>
            <a:spLocks noChangeArrowheads="1"/>
          </p:cNvSpPr>
          <p:nvPr/>
        </p:nvSpPr>
        <p:spPr bwMode="auto">
          <a:xfrm>
            <a:off x="265113" y="207963"/>
            <a:ext cx="3340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008080"/>
                </a:solidFill>
                <a:latin typeface="Arial Black" pitchFamily="34" charset="0"/>
              </a:rPr>
              <a:t>O Projeto de Lei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77838" y="1581150"/>
            <a:ext cx="7567612" cy="4430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foco principal do PL em apreço é dotar o país de meios legais para que seja implementada, no setor agropecuário, uma agricultura conservacionista, assegurando meios eficazes para que se implemente práticas de prevenção e controle da erosão e o escoamento superficial, garantindo uma melhor infiltração das águas das chuvas, além de potencializar os mecanismos da apoio e alcance ao agricultor, como crédito rural, pesquisa e assistência técnica; tudo isso tendo a bacia hidrográfica  como unidade referencial de planejamento.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558</Words>
  <Application>Microsoft Office PowerPoint</Application>
  <PresentationFormat>Apresentação na tela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Modelo de design</vt:lpstr>
      </vt:variant>
      <vt:variant>
        <vt:i4>6</vt:i4>
      </vt:variant>
      <vt:variant>
        <vt:lpstr>Títulos de slides</vt:lpstr>
      </vt:variant>
      <vt:variant>
        <vt:i4>10</vt:i4>
      </vt:variant>
    </vt:vector>
  </HeadingPairs>
  <TitlesOfParts>
    <vt:vector size="24" baseType="lpstr">
      <vt:lpstr>Calibri</vt:lpstr>
      <vt:lpstr>Arial</vt:lpstr>
      <vt:lpstr>Calibri Light</vt:lpstr>
      <vt:lpstr>MS PGothic</vt:lpstr>
      <vt:lpstr>Arial Black</vt:lpstr>
      <vt:lpstr>Open Sans</vt:lpstr>
      <vt:lpstr>Times New Roman</vt:lpstr>
      <vt:lpstr>Wingdings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GT1-PROJETO DE LEI CONSERVAÇÃO DO SOLO E DA ÁGUA NO MEIO RURAL</dc:title>
  <dc:creator>Jose Silverio da Silva</dc:creator>
  <cp:lastModifiedBy>Administrador</cp:lastModifiedBy>
  <cp:revision>78</cp:revision>
  <dcterms:created xsi:type="dcterms:W3CDTF">2016-04-06T12:58:23Z</dcterms:created>
  <dcterms:modified xsi:type="dcterms:W3CDTF">2017-12-07T00:49:08Z</dcterms:modified>
</cp:coreProperties>
</file>